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6"/>
  </p:notesMasterIdLst>
  <p:sldIdLst>
    <p:sldId id="280" r:id="rId2"/>
    <p:sldId id="281" r:id="rId3"/>
    <p:sldId id="345" r:id="rId4"/>
    <p:sldId id="287" r:id="rId5"/>
    <p:sldId id="282" r:id="rId6"/>
    <p:sldId id="283" r:id="rId7"/>
    <p:sldId id="321" r:id="rId8"/>
    <p:sldId id="322" r:id="rId9"/>
    <p:sldId id="284" r:id="rId10"/>
    <p:sldId id="285" r:id="rId11"/>
    <p:sldId id="286" r:id="rId12"/>
    <p:sldId id="346" r:id="rId13"/>
    <p:sldId id="323" r:id="rId14"/>
    <p:sldId id="288" r:id="rId15"/>
    <p:sldId id="324" r:id="rId16"/>
    <p:sldId id="347" r:id="rId17"/>
    <p:sldId id="348" r:id="rId18"/>
    <p:sldId id="289" r:id="rId19"/>
    <p:sldId id="325" r:id="rId20"/>
    <p:sldId id="326" r:id="rId21"/>
    <p:sldId id="359" r:id="rId22"/>
    <p:sldId id="350" r:id="rId23"/>
    <p:sldId id="351" r:id="rId24"/>
    <p:sldId id="344" r:id="rId25"/>
    <p:sldId id="291" r:id="rId26"/>
    <p:sldId id="292" r:id="rId27"/>
    <p:sldId id="327" r:id="rId28"/>
    <p:sldId id="328" r:id="rId29"/>
    <p:sldId id="329" r:id="rId30"/>
    <p:sldId id="396" r:id="rId31"/>
    <p:sldId id="293" r:id="rId32"/>
    <p:sldId id="360" r:id="rId33"/>
    <p:sldId id="290" r:id="rId34"/>
    <p:sldId id="330" r:id="rId35"/>
    <p:sldId id="333" r:id="rId36"/>
    <p:sldId id="294" r:id="rId37"/>
    <p:sldId id="332" r:id="rId38"/>
    <p:sldId id="349" r:id="rId39"/>
    <p:sldId id="331" r:id="rId40"/>
    <p:sldId id="343" r:id="rId41"/>
    <p:sldId id="334" r:id="rId42"/>
    <p:sldId id="335" r:id="rId43"/>
    <p:sldId id="336" r:id="rId44"/>
    <p:sldId id="298" r:id="rId45"/>
    <p:sldId id="342" r:id="rId46"/>
    <p:sldId id="338" r:id="rId47"/>
    <p:sldId id="339" r:id="rId48"/>
    <p:sldId id="337" r:id="rId49"/>
    <p:sldId id="340" r:id="rId50"/>
    <p:sldId id="297" r:id="rId51"/>
    <p:sldId id="352" r:id="rId52"/>
    <p:sldId id="353" r:id="rId53"/>
    <p:sldId id="296" r:id="rId54"/>
    <p:sldId id="355" r:id="rId55"/>
    <p:sldId id="299" r:id="rId56"/>
    <p:sldId id="319" r:id="rId57"/>
    <p:sldId id="354" r:id="rId58"/>
    <p:sldId id="395" r:id="rId59"/>
    <p:sldId id="356" r:id="rId60"/>
    <p:sldId id="320" r:id="rId61"/>
    <p:sldId id="394" r:id="rId62"/>
    <p:sldId id="318" r:id="rId63"/>
    <p:sldId id="317" r:id="rId64"/>
    <p:sldId id="357" r:id="rId65"/>
    <p:sldId id="316" r:id="rId66"/>
    <p:sldId id="315" r:id="rId67"/>
    <p:sldId id="390" r:id="rId68"/>
    <p:sldId id="391" r:id="rId69"/>
    <p:sldId id="392" r:id="rId70"/>
    <p:sldId id="314" r:id="rId71"/>
    <p:sldId id="393" r:id="rId72"/>
    <p:sldId id="361" r:id="rId73"/>
    <p:sldId id="362" r:id="rId74"/>
    <p:sldId id="363" r:id="rId75"/>
    <p:sldId id="306" r:id="rId76"/>
    <p:sldId id="365" r:id="rId77"/>
    <p:sldId id="364" r:id="rId78"/>
    <p:sldId id="313" r:id="rId79"/>
    <p:sldId id="397" r:id="rId80"/>
    <p:sldId id="312" r:id="rId81"/>
    <p:sldId id="389" r:id="rId82"/>
    <p:sldId id="311" r:id="rId83"/>
    <p:sldId id="310" r:id="rId84"/>
    <p:sldId id="309" r:id="rId85"/>
    <p:sldId id="308" r:id="rId86"/>
    <p:sldId id="387" r:id="rId87"/>
    <p:sldId id="388" r:id="rId88"/>
    <p:sldId id="307" r:id="rId89"/>
    <p:sldId id="300" r:id="rId90"/>
    <p:sldId id="366" r:id="rId91"/>
    <p:sldId id="305" r:id="rId92"/>
    <p:sldId id="368" r:id="rId93"/>
    <p:sldId id="386" r:id="rId94"/>
    <p:sldId id="370" r:id="rId95"/>
    <p:sldId id="378" r:id="rId96"/>
    <p:sldId id="379" r:id="rId97"/>
    <p:sldId id="380" r:id="rId98"/>
    <p:sldId id="381" r:id="rId99"/>
    <p:sldId id="382" r:id="rId100"/>
    <p:sldId id="383" r:id="rId101"/>
    <p:sldId id="384" r:id="rId102"/>
    <p:sldId id="385" r:id="rId103"/>
    <p:sldId id="371" r:id="rId104"/>
    <p:sldId id="304" r:id="rId105"/>
    <p:sldId id="376" r:id="rId106"/>
    <p:sldId id="372" r:id="rId107"/>
    <p:sldId id="303" r:id="rId108"/>
    <p:sldId id="373" r:id="rId109"/>
    <p:sldId id="375" r:id="rId110"/>
    <p:sldId id="302" r:id="rId111"/>
    <p:sldId id="374" r:id="rId112"/>
    <p:sldId id="264" r:id="rId113"/>
    <p:sldId id="269" r:id="rId114"/>
    <p:sldId id="271" r:id="rId115"/>
  </p:sldIdLst>
  <p:sldSz cx="9144000" cy="6858000" type="screen4x3"/>
  <p:notesSz cx="6858000" cy="9144000"/>
  <p:defaultTextStyle>
    <a:defPPr>
      <a:defRPr lang="es-ES"/>
    </a:defPPr>
    <a:lvl1pPr algn="l" rtl="0" fontAlgn="base">
      <a:spcBef>
        <a:spcPct val="0"/>
      </a:spcBef>
      <a:spcAft>
        <a:spcPct val="0"/>
      </a:spcAft>
      <a:defRPr b="1" kern="1200">
        <a:solidFill>
          <a:schemeClr val="tx1"/>
        </a:solidFill>
        <a:latin typeface="Arial" charset="0"/>
        <a:ea typeface="+mn-ea"/>
        <a:cs typeface="Arial" charset="0"/>
      </a:defRPr>
    </a:lvl1pPr>
    <a:lvl2pPr marL="457200" algn="l" rtl="0" fontAlgn="base">
      <a:spcBef>
        <a:spcPct val="0"/>
      </a:spcBef>
      <a:spcAft>
        <a:spcPct val="0"/>
      </a:spcAft>
      <a:defRPr b="1" kern="1200">
        <a:solidFill>
          <a:schemeClr val="tx1"/>
        </a:solidFill>
        <a:latin typeface="Arial" charset="0"/>
        <a:ea typeface="+mn-ea"/>
        <a:cs typeface="Arial" charset="0"/>
      </a:defRPr>
    </a:lvl2pPr>
    <a:lvl3pPr marL="914400" algn="l" rtl="0" fontAlgn="base">
      <a:spcBef>
        <a:spcPct val="0"/>
      </a:spcBef>
      <a:spcAft>
        <a:spcPct val="0"/>
      </a:spcAft>
      <a:defRPr b="1" kern="1200">
        <a:solidFill>
          <a:schemeClr val="tx1"/>
        </a:solidFill>
        <a:latin typeface="Arial" charset="0"/>
        <a:ea typeface="+mn-ea"/>
        <a:cs typeface="Arial" charset="0"/>
      </a:defRPr>
    </a:lvl3pPr>
    <a:lvl4pPr marL="1371600" algn="l" rtl="0" fontAlgn="base">
      <a:spcBef>
        <a:spcPct val="0"/>
      </a:spcBef>
      <a:spcAft>
        <a:spcPct val="0"/>
      </a:spcAft>
      <a:defRPr b="1" kern="1200">
        <a:solidFill>
          <a:schemeClr val="tx1"/>
        </a:solidFill>
        <a:latin typeface="Arial" charset="0"/>
        <a:ea typeface="+mn-ea"/>
        <a:cs typeface="Arial" charset="0"/>
      </a:defRPr>
    </a:lvl4pPr>
    <a:lvl5pPr marL="1828800" algn="l" rtl="0" fontAlgn="base">
      <a:spcBef>
        <a:spcPct val="0"/>
      </a:spcBef>
      <a:spcAft>
        <a:spcPct val="0"/>
      </a:spcAft>
      <a:defRPr b="1" kern="1200">
        <a:solidFill>
          <a:schemeClr val="tx1"/>
        </a:solidFill>
        <a:latin typeface="Arial" charset="0"/>
        <a:ea typeface="+mn-ea"/>
        <a:cs typeface="Arial" charset="0"/>
      </a:defRPr>
    </a:lvl5pPr>
    <a:lvl6pPr marL="2286000" algn="l" defTabSz="914400" rtl="0" eaLnBrk="1" latinLnBrk="0" hangingPunct="1">
      <a:defRPr b="1" kern="1200">
        <a:solidFill>
          <a:schemeClr val="tx1"/>
        </a:solidFill>
        <a:latin typeface="Arial" charset="0"/>
        <a:ea typeface="+mn-ea"/>
        <a:cs typeface="Arial" charset="0"/>
      </a:defRPr>
    </a:lvl6pPr>
    <a:lvl7pPr marL="2743200" algn="l" defTabSz="914400" rtl="0" eaLnBrk="1" latinLnBrk="0" hangingPunct="1">
      <a:defRPr b="1" kern="1200">
        <a:solidFill>
          <a:schemeClr val="tx1"/>
        </a:solidFill>
        <a:latin typeface="Arial" charset="0"/>
        <a:ea typeface="+mn-ea"/>
        <a:cs typeface="Arial" charset="0"/>
      </a:defRPr>
    </a:lvl7pPr>
    <a:lvl8pPr marL="3200400" algn="l" defTabSz="914400" rtl="0" eaLnBrk="1" latinLnBrk="0" hangingPunct="1">
      <a:defRPr b="1" kern="1200">
        <a:solidFill>
          <a:schemeClr val="tx1"/>
        </a:solidFill>
        <a:latin typeface="Arial" charset="0"/>
        <a:ea typeface="+mn-ea"/>
        <a:cs typeface="Arial" charset="0"/>
      </a:defRPr>
    </a:lvl8pPr>
    <a:lvl9pPr marL="3657600" algn="l" defTabSz="914400" rtl="0" eaLnBrk="1" latinLnBrk="0" hangingPunct="1">
      <a:defRPr b="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FF9900"/>
    <a:srgbClr val="FF0000"/>
    <a:srgbClr val="0000FF"/>
    <a:srgbClr val="66FF33"/>
    <a:srgbClr val="FFFF00"/>
    <a:srgbClr val="FF5050"/>
    <a:srgbClr val="CC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47" autoAdjust="0"/>
    <p:restoredTop sz="93114" autoAdjust="0"/>
  </p:normalViewPr>
  <p:slideViewPr>
    <p:cSldViewPr>
      <p:cViewPr varScale="1">
        <p:scale>
          <a:sx n="69" d="100"/>
          <a:sy n="69" d="100"/>
        </p:scale>
        <p:origin x="-169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98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slide" Target="slides/slide114.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pPr>
              <a:defRPr/>
            </a:pPr>
            <a:endParaRPr lang="es-ES"/>
          </a:p>
        </p:txBody>
      </p:sp>
      <p:sp>
        <p:nvSpPr>
          <p:cNvPr id="122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s-ES"/>
          </a:p>
        </p:txBody>
      </p:sp>
      <p:sp>
        <p:nvSpPr>
          <p:cNvPr id="11878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pPr>
              <a:defRPr/>
            </a:pPr>
            <a:endParaRPr lang="es-ES"/>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pPr>
              <a:defRPr/>
            </a:pPr>
            <a:fld id="{31EBA43E-0141-45EE-AB3E-2E77F38BA8BC}"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14FBB7A6-1ECF-4098-A0EF-843A3C817CD2}" type="slidenum">
              <a:rPr lang="es-ES" smtClean="0"/>
              <a:pPr/>
              <a:t>112</a:t>
            </a:fld>
            <a:endParaRPr lang="es-ES" smtClean="0"/>
          </a:p>
        </p:txBody>
      </p:sp>
      <p:sp>
        <p:nvSpPr>
          <p:cNvPr id="119811" name="Rectangle 2"/>
          <p:cNvSpPr>
            <a:spLocks noRo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r>
              <a:rPr lang="es-MX" smtClean="0"/>
              <a:t>Triptica de Hyeronimus Bosch, “El Jardín de las delicias”</a:t>
            </a:r>
            <a:endParaRPr 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1443305C-FCF0-4683-B02F-D364D25538FD}" type="slidenum">
              <a:rPr lang="es-ES" smtClean="0"/>
              <a:pPr/>
              <a:t>113</a:t>
            </a:fld>
            <a:endParaRPr lang="es-ES" smtClean="0"/>
          </a:p>
        </p:txBody>
      </p:sp>
      <p:sp>
        <p:nvSpPr>
          <p:cNvPr id="120835" name="Rectangle 2"/>
          <p:cNvSpPr>
            <a:spLocks noRo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r>
              <a:rPr lang="es-MX" smtClean="0"/>
              <a:t>Autoretrato de Gustave Courbet cuando estaba joven. El fue el principal exponente del realismo francés.</a:t>
            </a:r>
            <a:endParaRPr lang="es-E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5DFD4815-7BD2-4A77-BBF5-8CD74B1C9869}" type="slidenum">
              <a:rPr lang="es-ES" smtClean="0"/>
              <a:pPr/>
              <a:t>114</a:t>
            </a:fld>
            <a:endParaRPr lang="es-ES" smtClean="0"/>
          </a:p>
        </p:txBody>
      </p:sp>
      <p:sp>
        <p:nvSpPr>
          <p:cNvPr id="121859" name="Rectangle 2"/>
          <p:cNvSpPr>
            <a:spLocks noRo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r>
              <a:rPr lang="es-MX" smtClean="0"/>
              <a:t>Les Desmoiselles d’Avignon, o creo, que Las señorita de Avig(ñ)non. Es un pintura de Pablo Picasso que revelo en 1912 a un selecto grupo de críticos y artistas que la denominaron como la pintura que marcó el comienzo del modernismo en las artes visuales o mas bien plásticas.</a:t>
            </a:r>
            <a:endParaRPr lang="es-E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s-MX"/>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67DEFD9A-22A7-4D04-B121-81449D55C077}"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D312543-91B3-40EE-BE27-4725B2A599D8}"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s-MX"/>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3E0D8E15-2588-4925-815C-36BD520719C3}"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s-MX"/>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E5064830-8E81-4D1D-B4A3-134B66E864E2}"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2D6F30D-552B-469D-9871-5E7FD93AB950}"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MX"/>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6C813EC8-9F1C-4162-A4FB-913AC073050F}"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F0D44B57-90B5-4DDC-A88A-06AE92BF9853}"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s-MX"/>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E9A21595-A7DD-42C6-8637-A0B2B0466301}"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MX"/>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632111C5-E643-4530-B32D-BA5CC4BB74D3}"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1D204A93-E8FE-43F5-A34B-56A4F30046D4}"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MX"/>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48C4A7F8-6F80-4C9E-87B9-66339D8A73F9}"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MX"/>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MX"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AF72C4AA-460D-4467-A85E-F3C0F9FE0188}"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4C77EA2A-BE02-4396-8834-F4F6B51FCF54}" type="slidenum">
              <a:rPr lang="es-ES"/>
              <a:pPr>
                <a:defRPr/>
              </a:pPr>
              <a:t>‹Nº›</a:t>
            </a:fld>
            <a:endParaRPr lang="es-E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oogle.com.mx/imgres?imgurl=http://i6.photobucket.com/albums/y218/ArtWallpapers/1b-Van_Gogh-Starry_Night-1024X768.jpg&amp;imgrefurl=http://www.hablemosderelojes.com/forum/showthread.php%3Ft%3D4705&amp;h=768&amp;w=1024&amp;sz=105&amp;tbnid=3BnTALeXUznqtM:&amp;tbnh=113&amp;tbnw=150&amp;prev=/images%3Fq%3Dvan%2Bgogh%2Bpinturas&amp;hl=es&amp;usg=__bYOe_z637kv3OdznVkM-tgNLBRk=&amp;ei=MKRzS8bUHoaoswPomuWMBg&amp;sa=X&amp;oi=image_result&amp;resnum=1&amp;ct=image&amp;ved=0CAkQ9QEwAA"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images.google.com.mx/imgres?imgurl=http://www.amandaenredada.com/images/402.jpg&amp;imgrefurl=http://www.amandaenredada.com/post/389/las-espigadoras&amp;usg=__whP2jVNSKeSAwB9fGcq2SMjhmBQ=&amp;h=358&amp;w=480&amp;sz=30&amp;hl=es&amp;start=9&amp;um=1&amp;itbs=1&amp;tbnid=PVEAsjqSIKom2M:&amp;tbnh=96&amp;tbnw=129&amp;prev=/images%3Fq%3Dlas%2Bespigadoras%2Bde%2Bmillet%26um%3D1%26hl%3Des%26rlz%3D1T4WZPC_esMX354MX356%26tbs%3Disch:1"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es.wikipedia.org/wiki/Archivo:Sant%27Ignazio_-_affresco_soffitto_-antmoose.jpg" TargetMode="External"/><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5" descr="Z">
            <a:hlinkClick r:id="rId2"/>
          </p:cNvPr>
          <p:cNvSpPr>
            <a:spLocks noChangeAspect="1" noChangeArrowheads="1"/>
          </p:cNvSpPr>
          <p:nvPr/>
        </p:nvSpPr>
        <p:spPr bwMode="auto">
          <a:xfrm>
            <a:off x="155575" y="46038"/>
            <a:ext cx="1190625" cy="895350"/>
          </a:xfrm>
          <a:prstGeom prst="rect">
            <a:avLst/>
          </a:prstGeom>
          <a:noFill/>
          <a:ln w="9525">
            <a:noFill/>
            <a:miter lim="800000"/>
            <a:headEnd/>
            <a:tailEnd/>
          </a:ln>
        </p:spPr>
        <p:txBody>
          <a:bodyPr/>
          <a:lstStyle/>
          <a:p>
            <a:endParaRPr lang="es-MX"/>
          </a:p>
        </p:txBody>
      </p:sp>
      <p:sp>
        <p:nvSpPr>
          <p:cNvPr id="2051" name="AutoShape 7" descr="Z">
            <a:hlinkClick r:id="rId2"/>
          </p:cNvPr>
          <p:cNvSpPr>
            <a:spLocks noChangeAspect="1" noChangeArrowheads="1"/>
          </p:cNvSpPr>
          <p:nvPr/>
        </p:nvSpPr>
        <p:spPr bwMode="auto">
          <a:xfrm>
            <a:off x="155575" y="46038"/>
            <a:ext cx="1190625" cy="895350"/>
          </a:xfrm>
          <a:prstGeom prst="rect">
            <a:avLst/>
          </a:prstGeom>
          <a:noFill/>
          <a:ln w="9525">
            <a:noFill/>
            <a:miter lim="800000"/>
            <a:headEnd/>
            <a:tailEnd/>
          </a:ln>
        </p:spPr>
        <p:txBody>
          <a:bodyPr/>
          <a:lstStyle/>
          <a:p>
            <a:endParaRPr lang="es-MX"/>
          </a:p>
        </p:txBody>
      </p:sp>
      <p:sp>
        <p:nvSpPr>
          <p:cNvPr id="2052" name="Text Box 14"/>
          <p:cNvSpPr txBox="1">
            <a:spLocks noChangeArrowheads="1"/>
          </p:cNvSpPr>
          <p:nvPr/>
        </p:nvSpPr>
        <p:spPr bwMode="auto">
          <a:xfrm>
            <a:off x="7432675" y="280988"/>
            <a:ext cx="1100138" cy="366712"/>
          </a:xfrm>
          <a:prstGeom prst="rect">
            <a:avLst/>
          </a:prstGeom>
          <a:noFill/>
          <a:ln w="9525">
            <a:noFill/>
            <a:miter lim="800000"/>
            <a:headEnd/>
            <a:tailEnd/>
          </a:ln>
        </p:spPr>
        <p:txBody>
          <a:bodyPr>
            <a:spAutoFit/>
          </a:bodyPr>
          <a:lstStyle/>
          <a:p>
            <a:endParaRPr lang="es-MX" b="0"/>
          </a:p>
        </p:txBody>
      </p:sp>
      <p:sp>
        <p:nvSpPr>
          <p:cNvPr id="2053" name="Text Box 15"/>
          <p:cNvSpPr txBox="1">
            <a:spLocks noChangeArrowheads="1"/>
          </p:cNvSpPr>
          <p:nvPr/>
        </p:nvSpPr>
        <p:spPr bwMode="auto">
          <a:xfrm>
            <a:off x="2268538" y="6237288"/>
            <a:ext cx="4681537" cy="466725"/>
          </a:xfrm>
          <a:prstGeom prst="rect">
            <a:avLst/>
          </a:prstGeom>
          <a:noFill/>
          <a:ln w="9525">
            <a:solidFill>
              <a:srgbClr val="66FF33"/>
            </a:solidFill>
            <a:miter lim="800000"/>
            <a:headEnd/>
            <a:tailEnd/>
          </a:ln>
        </p:spPr>
        <p:txBody>
          <a:bodyPr>
            <a:spAutoFit/>
          </a:bodyPr>
          <a:lstStyle/>
          <a:p>
            <a:pPr algn="ctr">
              <a:spcBef>
                <a:spcPct val="50000"/>
              </a:spcBef>
            </a:pPr>
            <a:r>
              <a:rPr lang="es-MX" sz="2400">
                <a:solidFill>
                  <a:srgbClr val="0000FF"/>
                </a:solidFill>
              </a:rPr>
              <a:t>APRECIACIÓN DE LAS ARTES</a:t>
            </a:r>
            <a:r>
              <a:rPr lang="es-MX" b="0"/>
              <a:t> </a:t>
            </a:r>
            <a:endParaRPr lang="es-ES" b="0"/>
          </a:p>
        </p:txBody>
      </p:sp>
      <p:pic>
        <p:nvPicPr>
          <p:cNvPr id="2054" name="Picture 17" descr="VELAZQUEZ_LAS_MENINAS_1656"/>
          <p:cNvPicPr>
            <a:picLocks noChangeAspect="1" noChangeArrowheads="1"/>
          </p:cNvPicPr>
          <p:nvPr/>
        </p:nvPicPr>
        <p:blipFill>
          <a:blip r:embed="rId3" cstate="print"/>
          <a:srcRect/>
          <a:stretch>
            <a:fillRect/>
          </a:stretch>
        </p:blipFill>
        <p:spPr bwMode="auto">
          <a:xfrm>
            <a:off x="971550" y="692150"/>
            <a:ext cx="7229475" cy="5419725"/>
          </a:xfrm>
          <a:prstGeom prst="rect">
            <a:avLst/>
          </a:prstGeom>
          <a:noFill/>
          <a:ln w="76200">
            <a:solidFill>
              <a:srgbClr val="FF9900"/>
            </a:solid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1267" name="Rectangle 3"/>
          <p:cNvSpPr>
            <a:spLocks noGrp="1" noChangeArrowheads="1"/>
          </p:cNvSpPr>
          <p:nvPr>
            <p:ph type="body" idx="1"/>
          </p:nvPr>
        </p:nvSpPr>
        <p:spPr>
          <a:xfrm>
            <a:off x="250825" y="1700213"/>
            <a:ext cx="8569325" cy="4824412"/>
          </a:xfrm>
          <a:ln w="76200">
            <a:solidFill>
              <a:srgbClr val="FF0000"/>
            </a:solidFill>
          </a:ln>
        </p:spPr>
        <p:txBody>
          <a:bodyPr/>
          <a:lstStyle/>
          <a:p>
            <a:pPr eaLnBrk="1" hangingPunct="1">
              <a:buFontTx/>
              <a:buNone/>
            </a:pPr>
            <a:r>
              <a:rPr lang="es-MX" sz="2800" smtClean="0">
                <a:solidFill>
                  <a:schemeClr val="bg2"/>
                </a:solidFill>
              </a:rPr>
              <a:t>50. ¿Cómo era la perspectiva para los primitivos?</a:t>
            </a:r>
          </a:p>
          <a:p>
            <a:pPr eaLnBrk="1" hangingPunct="1">
              <a:buFontTx/>
              <a:buNone/>
            </a:pPr>
            <a:r>
              <a:rPr lang="es-MX" sz="2800" smtClean="0">
                <a:solidFill>
                  <a:schemeClr val="bg2"/>
                </a:solidFill>
              </a:rPr>
              <a:t>El espacio es algo que les viene dado sin que ellos aporten nada.</a:t>
            </a:r>
          </a:p>
          <a:p>
            <a:pPr eaLnBrk="1" hangingPunct="1">
              <a:buFontTx/>
              <a:buNone/>
            </a:pPr>
            <a:r>
              <a:rPr lang="es-MX" sz="2800" smtClean="0">
                <a:solidFill>
                  <a:schemeClr val="bg2"/>
                </a:solidFill>
              </a:rPr>
              <a:t>Los elementos se</a:t>
            </a:r>
          </a:p>
          <a:p>
            <a:pPr eaLnBrk="1" hangingPunct="1">
              <a:buFontTx/>
              <a:buNone/>
            </a:pPr>
            <a:r>
              <a:rPr lang="es-MX" sz="2800" smtClean="0">
                <a:solidFill>
                  <a:schemeClr val="bg2"/>
                </a:solidFill>
              </a:rPr>
              <a:t>yuxtaponen sin un</a:t>
            </a:r>
          </a:p>
          <a:p>
            <a:pPr eaLnBrk="1" hangingPunct="1">
              <a:buFontTx/>
              <a:buNone/>
            </a:pPr>
            <a:r>
              <a:rPr lang="es-MX" sz="2800" smtClean="0">
                <a:solidFill>
                  <a:schemeClr val="bg2"/>
                </a:solidFill>
              </a:rPr>
              <a:t>orden preestablecido.</a:t>
            </a:r>
          </a:p>
          <a:p>
            <a:pPr eaLnBrk="1" hangingPunct="1">
              <a:buFontTx/>
              <a:buNone/>
            </a:pPr>
            <a:endParaRPr lang="es-MX" sz="2800" smtClean="0">
              <a:solidFill>
                <a:schemeClr val="bg2"/>
              </a:solidFill>
            </a:endParaRPr>
          </a:p>
          <a:p>
            <a:pPr eaLnBrk="1" hangingPunct="1">
              <a:buFontTx/>
              <a:buNone/>
            </a:pPr>
            <a:r>
              <a:rPr lang="es-MX" sz="2000" smtClean="0">
                <a:solidFill>
                  <a:schemeClr val="bg2"/>
                </a:solidFill>
              </a:rPr>
              <a:t>NOTA.- Yuxtaponer:</a:t>
            </a:r>
          </a:p>
          <a:p>
            <a:pPr eaLnBrk="1" hangingPunct="1">
              <a:buFontTx/>
              <a:buNone/>
            </a:pPr>
            <a:r>
              <a:rPr lang="es-ES" sz="1800" smtClean="0">
                <a:solidFill>
                  <a:srgbClr val="1C1C1C"/>
                </a:solidFill>
              </a:rPr>
              <a:t>Poner algo junto a otra cosa o </a:t>
            </a:r>
          </a:p>
          <a:p>
            <a:pPr eaLnBrk="1" hangingPunct="1">
              <a:buFontTx/>
              <a:buNone/>
            </a:pPr>
            <a:r>
              <a:rPr lang="es-ES" sz="1800" smtClean="0">
                <a:solidFill>
                  <a:srgbClr val="1C1C1C"/>
                </a:solidFill>
              </a:rPr>
              <a:t>inmediata a ella</a:t>
            </a:r>
            <a:r>
              <a:rPr lang="es-ES" sz="1800" smtClean="0"/>
              <a:t> </a:t>
            </a:r>
          </a:p>
        </p:txBody>
      </p:sp>
      <p:pic>
        <p:nvPicPr>
          <p:cNvPr id="11268" name="Picture 5" descr="lauricocha-21"/>
          <p:cNvPicPr>
            <a:picLocks noChangeAspect="1" noChangeArrowheads="1"/>
          </p:cNvPicPr>
          <p:nvPr/>
        </p:nvPicPr>
        <p:blipFill>
          <a:blip r:embed="rId2" cstate="print"/>
          <a:srcRect/>
          <a:stretch>
            <a:fillRect/>
          </a:stretch>
        </p:blipFill>
        <p:spPr bwMode="auto">
          <a:xfrm>
            <a:off x="4427538" y="3006725"/>
            <a:ext cx="3673475" cy="3611563"/>
          </a:xfrm>
          <a:prstGeom prst="rect">
            <a:avLst/>
          </a:prstGeom>
          <a:noFill/>
          <a:ln w="76200">
            <a:solidFill>
              <a:srgbClr val="FF0000"/>
            </a:solidFill>
            <a:miter lim="800000"/>
            <a:headEnd/>
            <a:tailEnd/>
          </a:ln>
        </p:spPr>
      </p:pic>
      <p:sp>
        <p:nvSpPr>
          <p:cNvPr id="11269" name="TextBox 6"/>
          <p:cNvSpPr txBox="1">
            <a:spLocks noChangeArrowheads="1"/>
          </p:cNvSpPr>
          <p:nvPr/>
        </p:nvSpPr>
        <p:spPr bwMode="auto">
          <a:xfrm>
            <a:off x="5364163" y="1125538"/>
            <a:ext cx="2232025" cy="400050"/>
          </a:xfrm>
          <a:prstGeom prst="rect">
            <a:avLst/>
          </a:prstGeom>
          <a:noFill/>
          <a:ln w="57150">
            <a:solidFill>
              <a:srgbClr val="FF0000"/>
            </a:solidFill>
            <a:miter lim="800000"/>
            <a:headEnd/>
            <a:tailEnd/>
          </a:ln>
        </p:spPr>
        <p:txBody>
          <a:bodyPr>
            <a:spAutoFit/>
          </a:bodyPr>
          <a:lstStyle/>
          <a:p>
            <a:r>
              <a:rPr lang="es-MX">
                <a:solidFill>
                  <a:srgbClr val="FF0000"/>
                </a:solidFill>
              </a:rPr>
              <a:t>ACTIVIDAD I.5  </a:t>
            </a:r>
            <a:r>
              <a:rPr lang="es-MX" sz="2000">
                <a:solidFill>
                  <a:srgbClr val="FF0000"/>
                </a:solidFill>
              </a:rPr>
              <a:t>d</a:t>
            </a:r>
            <a:r>
              <a:rPr lang="es-MX">
                <a:solidFill>
                  <a:srgbClr val="FF0000"/>
                </a:solidFill>
              </a:rPr>
              <a:t>)</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79388"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03427" name="Rectangle 3"/>
          <p:cNvSpPr>
            <a:spLocks noGrp="1" noChangeArrowheads="1"/>
          </p:cNvSpPr>
          <p:nvPr>
            <p:ph type="body" idx="1"/>
          </p:nvPr>
        </p:nvSpPr>
        <p:spPr>
          <a:xfrm>
            <a:off x="323850" y="1412875"/>
            <a:ext cx="8229600" cy="4525963"/>
          </a:xfrm>
          <a:ln w="76200">
            <a:solidFill>
              <a:srgbClr val="FF3300"/>
            </a:solidFill>
          </a:ln>
        </p:spPr>
        <p:txBody>
          <a:bodyPr/>
          <a:lstStyle/>
          <a:p>
            <a:pPr eaLnBrk="1" hangingPunct="1">
              <a:buFontTx/>
              <a:buNone/>
            </a:pPr>
            <a:r>
              <a:rPr lang="es-MX" sz="2000" b="1" smtClean="0">
                <a:solidFill>
                  <a:srgbClr val="FF3300"/>
                </a:solidFill>
              </a:rPr>
              <a:t>Luz iluminante irreal</a:t>
            </a:r>
            <a:endParaRPr lang="es-MX" sz="2000" smtClean="0">
              <a:solidFill>
                <a:srgbClr val="FF3300"/>
              </a:solidFill>
            </a:endParaRPr>
          </a:p>
          <a:p>
            <a:pPr eaLnBrk="1" hangingPunct="1">
              <a:buFontTx/>
              <a:buNone/>
            </a:pPr>
            <a:r>
              <a:rPr lang="es-ES" sz="1600" b="1" smtClean="0">
                <a:solidFill>
                  <a:schemeClr val="bg2"/>
                </a:solidFill>
              </a:rPr>
              <a:t>Luz irreal:</a:t>
            </a:r>
          </a:p>
          <a:p>
            <a:pPr eaLnBrk="1" hangingPunct="1">
              <a:buFontTx/>
              <a:buNone/>
            </a:pPr>
            <a:r>
              <a:rPr lang="es-MX" sz="1600" b="1" smtClean="0">
                <a:solidFill>
                  <a:schemeClr val="bg2"/>
                </a:solidFill>
              </a:rPr>
              <a:t>Gerrit Van Honthorst Utrecht, </a:t>
            </a:r>
          </a:p>
          <a:p>
            <a:pPr eaLnBrk="1" hangingPunct="1">
              <a:buFontTx/>
              <a:buNone/>
            </a:pPr>
            <a:r>
              <a:rPr lang="es-MX" sz="1600" b="1" smtClean="0">
                <a:solidFill>
                  <a:schemeClr val="bg2"/>
                </a:solidFill>
              </a:rPr>
              <a:t>Adoración de los pastores</a:t>
            </a:r>
          </a:p>
          <a:p>
            <a:pPr eaLnBrk="1" hangingPunct="1">
              <a:buFontTx/>
              <a:buNone/>
            </a:pPr>
            <a:endParaRPr lang="es-MX" sz="1600" smtClean="0">
              <a:solidFill>
                <a:schemeClr val="bg2"/>
              </a:solidFill>
            </a:endParaRPr>
          </a:p>
          <a:p>
            <a:pPr eaLnBrk="1" hangingPunct="1">
              <a:buFontTx/>
              <a:buNone/>
            </a:pPr>
            <a:r>
              <a:rPr lang="es-MX" sz="1800" smtClean="0">
                <a:solidFill>
                  <a:schemeClr val="bg2"/>
                </a:solidFill>
              </a:rPr>
              <a:t>Propia de momentos</a:t>
            </a:r>
          </a:p>
          <a:p>
            <a:pPr eaLnBrk="1" hangingPunct="1">
              <a:buFontTx/>
              <a:buNone/>
            </a:pPr>
            <a:r>
              <a:rPr lang="es-MX" sz="1800" smtClean="0">
                <a:solidFill>
                  <a:schemeClr val="bg2"/>
                </a:solidFill>
              </a:rPr>
              <a:t>Ilógicos con las</a:t>
            </a:r>
          </a:p>
          <a:p>
            <a:pPr eaLnBrk="1" hangingPunct="1">
              <a:buFontTx/>
              <a:buNone/>
            </a:pPr>
            <a:r>
              <a:rPr lang="es-MX" sz="1800" smtClean="0">
                <a:solidFill>
                  <a:schemeClr val="bg2"/>
                </a:solidFill>
              </a:rPr>
              <a:t>Formas y soluciones</a:t>
            </a:r>
          </a:p>
          <a:p>
            <a:pPr eaLnBrk="1" hangingPunct="1">
              <a:buFontTx/>
              <a:buNone/>
            </a:pPr>
            <a:r>
              <a:rPr lang="es-MX" sz="1800" smtClean="0">
                <a:solidFill>
                  <a:schemeClr val="bg2"/>
                </a:solidFill>
              </a:rPr>
              <a:t>Clásicas.</a:t>
            </a:r>
          </a:p>
          <a:p>
            <a:pPr eaLnBrk="1" hangingPunct="1">
              <a:buFontTx/>
              <a:buNone/>
            </a:pPr>
            <a:r>
              <a:rPr lang="es-MX" sz="1800" smtClean="0">
                <a:solidFill>
                  <a:schemeClr val="bg2"/>
                </a:solidFill>
              </a:rPr>
              <a:t>Manieristas proponen como </a:t>
            </a:r>
          </a:p>
          <a:p>
            <a:pPr eaLnBrk="1" hangingPunct="1">
              <a:buFontTx/>
              <a:buNone/>
            </a:pPr>
            <a:r>
              <a:rPr lang="es-MX" sz="1800" smtClean="0">
                <a:solidFill>
                  <a:schemeClr val="bg2"/>
                </a:solidFill>
              </a:rPr>
              <a:t>Foco de luz a personajes </a:t>
            </a:r>
          </a:p>
          <a:p>
            <a:pPr eaLnBrk="1" hangingPunct="1">
              <a:buFontTx/>
              <a:buNone/>
            </a:pPr>
            <a:r>
              <a:rPr lang="es-MX" sz="1800" smtClean="0">
                <a:solidFill>
                  <a:schemeClr val="bg2"/>
                </a:solidFill>
              </a:rPr>
              <a:t>Vivos.</a:t>
            </a:r>
            <a:endParaRPr lang="es-MX" sz="2000" smtClean="0">
              <a:solidFill>
                <a:schemeClr val="bg2"/>
              </a:solidFill>
            </a:endParaRPr>
          </a:p>
        </p:txBody>
      </p:sp>
      <p:pic>
        <p:nvPicPr>
          <p:cNvPr id="103428" name="Picture 8" descr="Gerard_van_Honthorst"/>
          <p:cNvPicPr>
            <a:picLocks noChangeAspect="1" noChangeArrowheads="1"/>
          </p:cNvPicPr>
          <p:nvPr/>
        </p:nvPicPr>
        <p:blipFill>
          <a:blip r:embed="rId2" cstate="print"/>
          <a:srcRect/>
          <a:stretch>
            <a:fillRect/>
          </a:stretch>
        </p:blipFill>
        <p:spPr bwMode="auto">
          <a:xfrm>
            <a:off x="4284663" y="908050"/>
            <a:ext cx="4364037" cy="4429125"/>
          </a:xfrm>
          <a:prstGeom prst="rect">
            <a:avLst/>
          </a:prstGeom>
          <a:noFill/>
          <a:ln w="76200">
            <a:solidFill>
              <a:srgbClr val="FF0000"/>
            </a:solidFill>
            <a:miter lim="800000"/>
            <a:headEnd/>
            <a:tailEnd/>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179388"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04451" name="Rectangle 3"/>
          <p:cNvSpPr>
            <a:spLocks noGrp="1" noChangeArrowheads="1"/>
          </p:cNvSpPr>
          <p:nvPr>
            <p:ph type="body" idx="1"/>
          </p:nvPr>
        </p:nvSpPr>
        <p:spPr>
          <a:xfrm>
            <a:off x="323850" y="1412875"/>
            <a:ext cx="8229600" cy="4525963"/>
          </a:xfrm>
          <a:ln w="76200">
            <a:solidFill>
              <a:srgbClr val="FF3300"/>
            </a:solidFill>
          </a:ln>
        </p:spPr>
        <p:txBody>
          <a:bodyPr/>
          <a:lstStyle/>
          <a:p>
            <a:pPr eaLnBrk="1" hangingPunct="1">
              <a:buFontTx/>
              <a:buNone/>
            </a:pPr>
            <a:r>
              <a:rPr lang="es-MX" sz="2000" b="1" smtClean="0">
                <a:solidFill>
                  <a:srgbClr val="FF3300"/>
                </a:solidFill>
              </a:rPr>
              <a:t>Luz iluminante irreal</a:t>
            </a:r>
            <a:endParaRPr lang="es-MX" sz="2000" smtClean="0">
              <a:solidFill>
                <a:srgbClr val="FF3300"/>
              </a:solidFill>
            </a:endParaRPr>
          </a:p>
          <a:p>
            <a:pPr eaLnBrk="1" hangingPunct="1">
              <a:buFontTx/>
              <a:buNone/>
            </a:pPr>
            <a:r>
              <a:rPr lang="es-ES" sz="1600" b="1" smtClean="0">
                <a:solidFill>
                  <a:schemeClr val="bg2"/>
                </a:solidFill>
              </a:rPr>
              <a:t>Luz irreal:</a:t>
            </a:r>
          </a:p>
          <a:p>
            <a:pPr eaLnBrk="1" hangingPunct="1">
              <a:buFontTx/>
              <a:buNone/>
            </a:pPr>
            <a:r>
              <a:rPr lang="es-MX" sz="1600" b="1" smtClean="0">
                <a:solidFill>
                  <a:schemeClr val="bg2"/>
                </a:solidFill>
              </a:rPr>
              <a:t>Gerrit Van Honthorst Utrecht, </a:t>
            </a:r>
          </a:p>
          <a:p>
            <a:pPr eaLnBrk="1" hangingPunct="1">
              <a:buFontTx/>
              <a:buNone/>
            </a:pPr>
            <a:r>
              <a:rPr lang="es-MX" sz="1600" b="1" smtClean="0">
                <a:solidFill>
                  <a:schemeClr val="bg2"/>
                </a:solidFill>
              </a:rPr>
              <a:t>Adoración de los pastores</a:t>
            </a:r>
          </a:p>
          <a:p>
            <a:pPr eaLnBrk="1" hangingPunct="1">
              <a:buFontTx/>
              <a:buNone/>
            </a:pPr>
            <a:endParaRPr lang="es-MX" sz="1600" smtClean="0">
              <a:solidFill>
                <a:schemeClr val="bg2"/>
              </a:solidFill>
            </a:endParaRPr>
          </a:p>
          <a:p>
            <a:pPr eaLnBrk="1" hangingPunct="1">
              <a:buFontTx/>
              <a:buNone/>
            </a:pPr>
            <a:r>
              <a:rPr lang="es-MX" sz="1800" smtClean="0">
                <a:solidFill>
                  <a:schemeClr val="bg2"/>
                </a:solidFill>
              </a:rPr>
              <a:t>La luz irreal se</a:t>
            </a:r>
          </a:p>
          <a:p>
            <a:pPr eaLnBrk="1" hangingPunct="1">
              <a:buFontTx/>
              <a:buNone/>
            </a:pPr>
            <a:r>
              <a:rPr lang="es-MX" sz="1800" smtClean="0">
                <a:solidFill>
                  <a:schemeClr val="bg2"/>
                </a:solidFill>
              </a:rPr>
              <a:t>Convierte en</a:t>
            </a:r>
          </a:p>
          <a:p>
            <a:pPr eaLnBrk="1" hangingPunct="1">
              <a:buFontTx/>
              <a:buNone/>
            </a:pPr>
            <a:r>
              <a:rPr lang="es-MX" sz="1800" b="1" smtClean="0">
                <a:solidFill>
                  <a:srgbClr val="FF0000"/>
                </a:solidFill>
              </a:rPr>
              <a:t>Luz simbólica</a:t>
            </a:r>
            <a:r>
              <a:rPr lang="es-MX" sz="1800" smtClean="0">
                <a:solidFill>
                  <a:schemeClr val="bg2"/>
                </a:solidFill>
              </a:rPr>
              <a:t> </a:t>
            </a:r>
          </a:p>
          <a:p>
            <a:pPr eaLnBrk="1" hangingPunct="1">
              <a:buFontTx/>
              <a:buNone/>
            </a:pPr>
            <a:r>
              <a:rPr lang="es-MX" sz="1800" smtClean="0">
                <a:solidFill>
                  <a:schemeClr val="bg2"/>
                </a:solidFill>
              </a:rPr>
              <a:t>en el caso de </a:t>
            </a:r>
          </a:p>
          <a:p>
            <a:pPr eaLnBrk="1" hangingPunct="1">
              <a:buFontTx/>
              <a:buNone/>
            </a:pPr>
            <a:r>
              <a:rPr lang="es-MX" sz="1800" smtClean="0">
                <a:solidFill>
                  <a:schemeClr val="bg2"/>
                </a:solidFill>
              </a:rPr>
              <a:t>personajes</a:t>
            </a:r>
          </a:p>
          <a:p>
            <a:pPr eaLnBrk="1" hangingPunct="1">
              <a:buFontTx/>
              <a:buNone/>
            </a:pPr>
            <a:r>
              <a:rPr lang="es-MX" sz="1800" smtClean="0">
                <a:solidFill>
                  <a:schemeClr val="bg2"/>
                </a:solidFill>
              </a:rPr>
              <a:t>religiosas como</a:t>
            </a:r>
          </a:p>
          <a:p>
            <a:pPr eaLnBrk="1" hangingPunct="1">
              <a:buFontTx/>
              <a:buNone/>
            </a:pPr>
            <a:r>
              <a:rPr lang="es-MX" sz="1800" smtClean="0">
                <a:solidFill>
                  <a:schemeClr val="bg2"/>
                </a:solidFill>
              </a:rPr>
              <a:t>Niño Jesús.</a:t>
            </a:r>
            <a:endParaRPr lang="es-MX" sz="2000" smtClean="0">
              <a:solidFill>
                <a:schemeClr val="bg2"/>
              </a:solidFill>
            </a:endParaRPr>
          </a:p>
        </p:txBody>
      </p:sp>
      <p:pic>
        <p:nvPicPr>
          <p:cNvPr id="104452" name="Picture 4" descr="Gerrit%20van%20Honthorst-785685"/>
          <p:cNvPicPr>
            <a:picLocks noChangeAspect="1" noChangeArrowheads="1"/>
          </p:cNvPicPr>
          <p:nvPr/>
        </p:nvPicPr>
        <p:blipFill>
          <a:blip r:embed="rId2" cstate="print"/>
          <a:srcRect/>
          <a:stretch>
            <a:fillRect/>
          </a:stretch>
        </p:blipFill>
        <p:spPr bwMode="auto">
          <a:xfrm>
            <a:off x="3348038" y="1125538"/>
            <a:ext cx="5545137" cy="4540250"/>
          </a:xfrm>
          <a:prstGeom prst="rect">
            <a:avLst/>
          </a:prstGeom>
          <a:noFill/>
          <a:ln w="76200">
            <a:solidFill>
              <a:srgbClr val="FF0000"/>
            </a:solidFill>
            <a:miter lim="800000"/>
            <a:headEnd/>
            <a:tailEnd/>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179388"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05475" name="Rectangle 3"/>
          <p:cNvSpPr>
            <a:spLocks noGrp="1" noChangeArrowheads="1"/>
          </p:cNvSpPr>
          <p:nvPr>
            <p:ph type="body" idx="1"/>
          </p:nvPr>
        </p:nvSpPr>
        <p:spPr>
          <a:xfrm>
            <a:off x="323850" y="1268413"/>
            <a:ext cx="8496300" cy="5040312"/>
          </a:xfrm>
          <a:ln w="76200">
            <a:solidFill>
              <a:srgbClr val="FF3300"/>
            </a:solidFill>
          </a:ln>
        </p:spPr>
        <p:txBody>
          <a:bodyPr/>
          <a:lstStyle/>
          <a:p>
            <a:pPr eaLnBrk="1" hangingPunct="1">
              <a:buFontTx/>
              <a:buNone/>
            </a:pPr>
            <a:r>
              <a:rPr lang="es-MX" sz="2000" b="1" smtClean="0">
                <a:solidFill>
                  <a:srgbClr val="FF3300"/>
                </a:solidFill>
              </a:rPr>
              <a:t>Luz compositiva y luz conceptual</a:t>
            </a:r>
            <a:endParaRPr lang="es-MX" sz="2000" smtClean="0">
              <a:solidFill>
                <a:srgbClr val="FF3300"/>
              </a:solidFill>
            </a:endParaRPr>
          </a:p>
          <a:p>
            <a:pPr eaLnBrk="1" hangingPunct="1">
              <a:buFontTx/>
              <a:buNone/>
            </a:pPr>
            <a:r>
              <a:rPr lang="es-MX" sz="1200" smtClean="0">
                <a:solidFill>
                  <a:schemeClr val="bg2"/>
                </a:solidFill>
              </a:rPr>
              <a:t>Caravaggio,</a:t>
            </a:r>
          </a:p>
          <a:p>
            <a:pPr eaLnBrk="1" hangingPunct="1">
              <a:buFontTx/>
              <a:buNone/>
            </a:pPr>
            <a:r>
              <a:rPr lang="es-MX" sz="1200" smtClean="0">
                <a:solidFill>
                  <a:schemeClr val="bg2"/>
                </a:solidFill>
              </a:rPr>
              <a:t>Conversión de San Pablo</a:t>
            </a:r>
          </a:p>
          <a:p>
            <a:pPr eaLnBrk="1" hangingPunct="1">
              <a:buFontTx/>
              <a:buNone/>
            </a:pPr>
            <a:r>
              <a:rPr lang="es-MX" sz="1200" smtClean="0">
                <a:solidFill>
                  <a:schemeClr val="bg2"/>
                </a:solidFill>
              </a:rPr>
              <a:t>1600-01.</a:t>
            </a:r>
          </a:p>
          <a:p>
            <a:pPr eaLnBrk="1" hangingPunct="1">
              <a:buFontTx/>
              <a:buNone/>
            </a:pPr>
            <a:endParaRPr lang="es-MX" sz="1800" smtClean="0">
              <a:solidFill>
                <a:schemeClr val="bg2"/>
              </a:solidFill>
            </a:endParaRPr>
          </a:p>
          <a:p>
            <a:pPr eaLnBrk="1" hangingPunct="1">
              <a:buFontTx/>
              <a:buNone/>
            </a:pPr>
            <a:r>
              <a:rPr lang="es-MX" sz="1800" smtClean="0">
                <a:solidFill>
                  <a:schemeClr val="bg2"/>
                </a:solidFill>
              </a:rPr>
              <a:t>La primera recoge todas</a:t>
            </a:r>
          </a:p>
          <a:p>
            <a:pPr eaLnBrk="1" hangingPunct="1">
              <a:buFontTx/>
              <a:buNone/>
            </a:pPr>
            <a:r>
              <a:rPr lang="es-MX" sz="1800" smtClean="0">
                <a:solidFill>
                  <a:schemeClr val="bg2"/>
                </a:solidFill>
              </a:rPr>
              <a:t>las maneras antes</a:t>
            </a:r>
          </a:p>
          <a:p>
            <a:pPr eaLnBrk="1" hangingPunct="1">
              <a:buFontTx/>
              <a:buNone/>
            </a:pPr>
            <a:r>
              <a:rPr lang="es-MX" sz="1800" smtClean="0">
                <a:solidFill>
                  <a:schemeClr val="bg2"/>
                </a:solidFill>
              </a:rPr>
              <a:t>descritas, </a:t>
            </a:r>
          </a:p>
          <a:p>
            <a:pPr eaLnBrk="1" hangingPunct="1">
              <a:buFontTx/>
              <a:buNone/>
            </a:pPr>
            <a:r>
              <a:rPr lang="es-MX" sz="1800" smtClean="0">
                <a:solidFill>
                  <a:schemeClr val="bg2"/>
                </a:solidFill>
              </a:rPr>
              <a:t>la segunda tiene </a:t>
            </a:r>
          </a:p>
          <a:p>
            <a:pPr eaLnBrk="1" hangingPunct="1">
              <a:buFontTx/>
              <a:buNone/>
            </a:pPr>
            <a:r>
              <a:rPr lang="es-MX" sz="1800" smtClean="0">
                <a:solidFill>
                  <a:schemeClr val="bg2"/>
                </a:solidFill>
              </a:rPr>
              <a:t>como finalidad</a:t>
            </a:r>
          </a:p>
          <a:p>
            <a:pPr eaLnBrk="1" hangingPunct="1">
              <a:buFontTx/>
              <a:buNone/>
            </a:pPr>
            <a:r>
              <a:rPr lang="es-MX" sz="1800" smtClean="0">
                <a:solidFill>
                  <a:schemeClr val="bg2"/>
                </a:solidFill>
              </a:rPr>
              <a:t>la potenciación </a:t>
            </a:r>
          </a:p>
          <a:p>
            <a:pPr eaLnBrk="1" hangingPunct="1">
              <a:buFontTx/>
              <a:buNone/>
            </a:pPr>
            <a:r>
              <a:rPr lang="es-MX" sz="1800" smtClean="0">
                <a:solidFill>
                  <a:schemeClr val="bg2"/>
                </a:solidFill>
              </a:rPr>
              <a:t>del mensaje. El artista</a:t>
            </a:r>
          </a:p>
          <a:p>
            <a:pPr eaLnBrk="1" hangingPunct="1">
              <a:buFontTx/>
              <a:buNone/>
            </a:pPr>
            <a:r>
              <a:rPr lang="es-MX" sz="1800" smtClean="0">
                <a:solidFill>
                  <a:schemeClr val="bg2"/>
                </a:solidFill>
              </a:rPr>
              <a:t>ilumina lo que le interesa</a:t>
            </a:r>
          </a:p>
          <a:p>
            <a:pPr eaLnBrk="1" hangingPunct="1">
              <a:buFontTx/>
              <a:buNone/>
            </a:pPr>
            <a:r>
              <a:rPr lang="es-MX" sz="1800" smtClean="0">
                <a:solidFill>
                  <a:schemeClr val="bg2"/>
                </a:solidFill>
              </a:rPr>
              <a:t>destacar.</a:t>
            </a:r>
          </a:p>
          <a:p>
            <a:pPr eaLnBrk="1" hangingPunct="1">
              <a:buFontTx/>
              <a:buNone/>
            </a:pPr>
            <a:r>
              <a:rPr lang="es-MX" sz="1800" smtClean="0">
                <a:solidFill>
                  <a:schemeClr val="bg2"/>
                </a:solidFill>
              </a:rPr>
              <a:t>Mediante una luz artificial</a:t>
            </a:r>
          </a:p>
        </p:txBody>
      </p:sp>
      <p:pic>
        <p:nvPicPr>
          <p:cNvPr id="105476" name="Picture 5" descr="Conversión de San Pablo"/>
          <p:cNvPicPr>
            <a:picLocks noChangeAspect="1" noChangeArrowheads="1"/>
          </p:cNvPicPr>
          <p:nvPr/>
        </p:nvPicPr>
        <p:blipFill>
          <a:blip r:embed="rId2" cstate="print"/>
          <a:srcRect/>
          <a:stretch>
            <a:fillRect/>
          </a:stretch>
        </p:blipFill>
        <p:spPr bwMode="auto">
          <a:xfrm>
            <a:off x="4787900" y="836613"/>
            <a:ext cx="4186238" cy="5543550"/>
          </a:xfrm>
          <a:prstGeom prst="rect">
            <a:avLst/>
          </a:prstGeom>
          <a:noFill/>
          <a:ln w="76200">
            <a:solidFill>
              <a:srgbClr val="FF3300"/>
            </a:solidFill>
            <a:miter lim="800000"/>
            <a:headEnd/>
            <a:tailEnd/>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06499" name="Rectangle 3"/>
          <p:cNvSpPr>
            <a:spLocks noGrp="1" noChangeArrowheads="1"/>
          </p:cNvSpPr>
          <p:nvPr>
            <p:ph type="body" idx="1"/>
          </p:nvPr>
        </p:nvSpPr>
        <p:spPr>
          <a:xfrm>
            <a:off x="250825" y="1052513"/>
            <a:ext cx="7704138" cy="3816350"/>
          </a:xfrm>
          <a:ln w="76200">
            <a:solidFill>
              <a:srgbClr val="FF0000"/>
            </a:solidFill>
          </a:ln>
        </p:spPr>
        <p:txBody>
          <a:bodyPr/>
          <a:lstStyle/>
          <a:p>
            <a:pPr algn="ctr" eaLnBrk="1" hangingPunct="1">
              <a:buFontTx/>
              <a:buNone/>
            </a:pPr>
            <a:endParaRPr lang="es-MX" sz="2800" b="1" smtClean="0">
              <a:solidFill>
                <a:srgbClr val="FF0000"/>
              </a:solidFill>
            </a:endParaRPr>
          </a:p>
          <a:p>
            <a:pPr algn="ctr" eaLnBrk="1" hangingPunct="1">
              <a:buFontTx/>
              <a:buNone/>
            </a:pPr>
            <a:r>
              <a:rPr lang="es-MX" sz="2800" b="1" smtClean="0">
                <a:solidFill>
                  <a:srgbClr val="FF0000"/>
                </a:solidFill>
              </a:rPr>
              <a:t>CLAROSCURO</a:t>
            </a:r>
          </a:p>
          <a:p>
            <a:pPr eaLnBrk="1" hangingPunct="1">
              <a:buFontTx/>
              <a:buNone/>
            </a:pPr>
            <a:endParaRPr lang="es-MX" sz="2800" b="1" smtClean="0">
              <a:solidFill>
                <a:srgbClr val="FF0000"/>
              </a:solidFill>
            </a:endParaRPr>
          </a:p>
          <a:p>
            <a:pPr algn="ctr" eaLnBrk="1" hangingPunct="1">
              <a:buFontTx/>
              <a:buNone/>
            </a:pPr>
            <a:r>
              <a:rPr lang="es-MX" sz="2800" smtClean="0">
                <a:solidFill>
                  <a:schemeClr val="bg2"/>
                </a:solidFill>
              </a:rPr>
              <a:t>Utilización de la luz como creadora de sombras.</a:t>
            </a:r>
          </a:p>
          <a:p>
            <a:pPr algn="ctr" eaLnBrk="1" hangingPunct="1">
              <a:buFontTx/>
              <a:buNone/>
            </a:pPr>
            <a:endParaRPr lang="es-MX" sz="2800" smtClean="0">
              <a:solidFill>
                <a:schemeClr val="bg2"/>
              </a:solidFill>
            </a:endParaRPr>
          </a:p>
          <a:p>
            <a:pPr eaLnBrk="1" hangingPunct="1">
              <a:buFontTx/>
              <a:buNone/>
            </a:pPr>
            <a:r>
              <a:rPr lang="es-MX" sz="1800" smtClean="0">
                <a:solidFill>
                  <a:schemeClr val="bg2"/>
                </a:solidFill>
              </a:rPr>
              <a:t>(Siglos XVI, XVII y XVIII potencian </a:t>
            </a:r>
          </a:p>
          <a:p>
            <a:pPr eaLnBrk="1" hangingPunct="1">
              <a:buFontTx/>
              <a:buNone/>
            </a:pPr>
            <a:r>
              <a:rPr lang="es-MX" sz="1800" smtClean="0">
                <a:solidFill>
                  <a:schemeClr val="bg2"/>
                </a:solidFill>
              </a:rPr>
              <a:t>esta oscuridad)</a:t>
            </a:r>
            <a:endParaRPr lang="es-ES" sz="1800" smtClean="0">
              <a:solidFill>
                <a:schemeClr val="bg2"/>
              </a:solidFill>
            </a:endParaRPr>
          </a:p>
        </p:txBody>
      </p:sp>
      <p:pic>
        <p:nvPicPr>
          <p:cNvPr id="106500" name="Picture 4" descr="Claroscuro+en+La+Gioconda"/>
          <p:cNvPicPr>
            <a:picLocks noChangeAspect="1" noChangeArrowheads="1"/>
          </p:cNvPicPr>
          <p:nvPr/>
        </p:nvPicPr>
        <p:blipFill>
          <a:blip r:embed="rId2" cstate="print"/>
          <a:srcRect/>
          <a:stretch>
            <a:fillRect/>
          </a:stretch>
        </p:blipFill>
        <p:spPr bwMode="auto">
          <a:xfrm>
            <a:off x="5734050" y="3429000"/>
            <a:ext cx="340995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07523" name="Rectangle 3"/>
          <p:cNvSpPr>
            <a:spLocks noGrp="1" noChangeArrowheads="1"/>
          </p:cNvSpPr>
          <p:nvPr>
            <p:ph type="body" idx="1"/>
          </p:nvPr>
        </p:nvSpPr>
        <p:spPr>
          <a:xfrm>
            <a:off x="323850" y="1052513"/>
            <a:ext cx="8424863" cy="3600450"/>
          </a:xfrm>
          <a:ln w="76200">
            <a:solidFill>
              <a:srgbClr val="FF0000"/>
            </a:solidFill>
          </a:ln>
        </p:spPr>
        <p:txBody>
          <a:bodyPr/>
          <a:lstStyle/>
          <a:p>
            <a:pPr eaLnBrk="1" hangingPunct="1">
              <a:buFontTx/>
              <a:buNone/>
            </a:pPr>
            <a:r>
              <a:rPr lang="es-MX" smtClean="0">
                <a:solidFill>
                  <a:schemeClr val="bg2"/>
                </a:solidFill>
              </a:rPr>
              <a:t>80. ¿A qué se le llama </a:t>
            </a:r>
            <a:r>
              <a:rPr lang="es-MX" b="1" smtClean="0">
                <a:solidFill>
                  <a:srgbClr val="FF0000"/>
                </a:solidFill>
              </a:rPr>
              <a:t>claroscuro</a:t>
            </a:r>
            <a:r>
              <a:rPr lang="es-MX" smtClean="0">
                <a:solidFill>
                  <a:schemeClr val="bg2"/>
                </a:solidFill>
              </a:rPr>
              <a:t> y a qué </a:t>
            </a:r>
            <a:r>
              <a:rPr lang="es-MX" b="1" smtClean="0">
                <a:solidFill>
                  <a:srgbClr val="FF0000"/>
                </a:solidFill>
              </a:rPr>
              <a:t>tenebrismo</a:t>
            </a:r>
            <a:r>
              <a:rPr lang="es-MX" smtClean="0">
                <a:solidFill>
                  <a:schemeClr val="bg2"/>
                </a:solidFill>
              </a:rPr>
              <a:t>?</a:t>
            </a:r>
            <a:endParaRPr lang="es-ES" smtClean="0">
              <a:solidFill>
                <a:schemeClr val="bg2"/>
              </a:solidFill>
            </a:endParaRPr>
          </a:p>
          <a:p>
            <a:pPr eaLnBrk="1" hangingPunct="1">
              <a:buFontTx/>
              <a:buNone/>
            </a:pPr>
            <a:r>
              <a:rPr lang="es-MX" b="1" smtClean="0">
                <a:solidFill>
                  <a:srgbClr val="FF0000"/>
                </a:solidFill>
              </a:rPr>
              <a:t>Claroscuro</a:t>
            </a:r>
            <a:r>
              <a:rPr lang="es-MX" smtClean="0">
                <a:solidFill>
                  <a:schemeClr val="bg2"/>
                </a:solidFill>
              </a:rPr>
              <a:t>.- uso de la luz como creadora de sombras.</a:t>
            </a:r>
          </a:p>
          <a:p>
            <a:pPr eaLnBrk="1" hangingPunct="1">
              <a:buFontTx/>
              <a:buNone/>
            </a:pPr>
            <a:r>
              <a:rPr lang="es-MX" b="1" smtClean="0">
                <a:solidFill>
                  <a:srgbClr val="FF0000"/>
                </a:solidFill>
              </a:rPr>
              <a:t>Tenebrismo</a:t>
            </a:r>
            <a:r>
              <a:rPr lang="es-MX" smtClean="0">
                <a:solidFill>
                  <a:schemeClr val="bg2"/>
                </a:solidFill>
              </a:rPr>
              <a:t>.- cuando la zona oscura es mayor que la iluminada.</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algn="l" eaLnBrk="1" hangingPunct="1"/>
            <a:r>
              <a:rPr lang="es-MX" sz="2000" smtClean="0">
                <a:solidFill>
                  <a:schemeClr val="bg2"/>
                </a:solidFill>
              </a:rPr>
              <a:t>SEGUNDA UNIDAD LAS ARTES PLÁSTICAS</a:t>
            </a:r>
            <a:br>
              <a:rPr lang="es-MX" sz="2000" smtClean="0">
                <a:solidFill>
                  <a:schemeClr val="bg2"/>
                </a:solidFill>
              </a:rPr>
            </a:br>
            <a:r>
              <a:rPr lang="es-MX" sz="2000" smtClean="0">
                <a:solidFill>
                  <a:schemeClr val="bg2"/>
                </a:solidFill>
              </a:rPr>
              <a:t>Tema 3 </a:t>
            </a:r>
            <a:r>
              <a:rPr lang="es-MX" sz="2000" b="1" smtClean="0">
                <a:solidFill>
                  <a:schemeClr val="bg2"/>
                </a:solidFill>
              </a:rPr>
              <a:t>La Pintura</a:t>
            </a:r>
            <a:br>
              <a:rPr lang="es-MX" sz="2000" b="1" smtClean="0">
                <a:solidFill>
                  <a:schemeClr val="bg2"/>
                </a:solidFill>
              </a:rPr>
            </a:br>
            <a:r>
              <a:rPr lang="es-MX" sz="2000" b="1" smtClean="0">
                <a:solidFill>
                  <a:schemeClr val="bg2"/>
                </a:solidFill>
              </a:rPr>
              <a:t>La estructura de la obra</a:t>
            </a:r>
            <a:endParaRPr lang="es-ES" sz="2000" b="1" smtClean="0">
              <a:solidFill>
                <a:schemeClr val="bg2"/>
              </a:solidFill>
            </a:endParaRPr>
          </a:p>
        </p:txBody>
      </p:sp>
      <p:pic>
        <p:nvPicPr>
          <p:cNvPr id="108547" name="Picture 4" descr="LaTour2"/>
          <p:cNvPicPr>
            <a:picLocks noChangeAspect="1" noChangeArrowheads="1"/>
          </p:cNvPicPr>
          <p:nvPr>
            <p:ph type="body" idx="1"/>
          </p:nvPr>
        </p:nvPicPr>
        <p:blipFill>
          <a:blip r:embed="rId2" cstate="print"/>
          <a:srcRect/>
          <a:stretch>
            <a:fillRect/>
          </a:stretch>
        </p:blipFill>
        <p:spPr>
          <a:xfrm>
            <a:off x="2843213" y="1574800"/>
            <a:ext cx="5689600" cy="4619625"/>
          </a:xfrm>
          <a:noFill/>
          <a:ln w="76200">
            <a:solidFill>
              <a:schemeClr val="tx1"/>
            </a:solidFill>
          </a:ln>
        </p:spPr>
      </p:pic>
      <p:sp>
        <p:nvSpPr>
          <p:cNvPr id="108548" name="Text Box 5"/>
          <p:cNvSpPr txBox="1">
            <a:spLocks noChangeArrowheads="1"/>
          </p:cNvSpPr>
          <p:nvPr/>
        </p:nvSpPr>
        <p:spPr bwMode="auto">
          <a:xfrm>
            <a:off x="468313" y="1484313"/>
            <a:ext cx="2101850" cy="1465262"/>
          </a:xfrm>
          <a:prstGeom prst="rect">
            <a:avLst/>
          </a:prstGeom>
          <a:noFill/>
          <a:ln w="9525">
            <a:noFill/>
            <a:miter lim="800000"/>
            <a:headEnd/>
            <a:tailEnd/>
          </a:ln>
        </p:spPr>
        <p:txBody>
          <a:bodyPr wrap="none">
            <a:spAutoFit/>
          </a:bodyPr>
          <a:lstStyle/>
          <a:p>
            <a:r>
              <a:rPr lang="es-MX">
                <a:solidFill>
                  <a:srgbClr val="FF0000"/>
                </a:solidFill>
              </a:rPr>
              <a:t>TENEBRISMO</a:t>
            </a:r>
            <a:r>
              <a:rPr lang="es-MX">
                <a:solidFill>
                  <a:schemeClr val="bg2"/>
                </a:solidFill>
              </a:rPr>
              <a:t>.-</a:t>
            </a:r>
          </a:p>
          <a:p>
            <a:r>
              <a:rPr lang="es-MX">
                <a:solidFill>
                  <a:schemeClr val="bg2"/>
                </a:solidFill>
              </a:rPr>
              <a:t>Cuando la zona </a:t>
            </a:r>
          </a:p>
          <a:p>
            <a:r>
              <a:rPr lang="es-MX">
                <a:solidFill>
                  <a:schemeClr val="bg2"/>
                </a:solidFill>
              </a:rPr>
              <a:t>oscura es mayor </a:t>
            </a:r>
          </a:p>
          <a:p>
            <a:r>
              <a:rPr lang="es-MX">
                <a:solidFill>
                  <a:schemeClr val="bg2"/>
                </a:solidFill>
              </a:rPr>
              <a:t>que la iluminada. </a:t>
            </a:r>
          </a:p>
          <a:p>
            <a:endParaRPr lang="es-ES">
              <a:solidFill>
                <a:schemeClr val="bg2"/>
              </a:solidFil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09571" name="Rectangle 3"/>
          <p:cNvSpPr>
            <a:spLocks noGrp="1" noChangeArrowheads="1"/>
          </p:cNvSpPr>
          <p:nvPr>
            <p:ph type="body" idx="1"/>
          </p:nvPr>
        </p:nvSpPr>
        <p:spPr>
          <a:xfrm>
            <a:off x="611188" y="1484313"/>
            <a:ext cx="7704137" cy="3816350"/>
          </a:xfrm>
          <a:ln w="76200">
            <a:solidFill>
              <a:srgbClr val="FF0000"/>
            </a:solidFill>
          </a:ln>
        </p:spPr>
        <p:txBody>
          <a:bodyPr/>
          <a:lstStyle/>
          <a:p>
            <a:pPr algn="ctr" eaLnBrk="1" hangingPunct="1">
              <a:buFontTx/>
              <a:buNone/>
            </a:pPr>
            <a:endParaRPr lang="es-MX" sz="2800" b="1" smtClean="0">
              <a:solidFill>
                <a:srgbClr val="FF0000"/>
              </a:solidFill>
            </a:endParaRPr>
          </a:p>
          <a:p>
            <a:pPr algn="ctr" eaLnBrk="1" hangingPunct="1">
              <a:buFontTx/>
              <a:buNone/>
            </a:pPr>
            <a:r>
              <a:rPr lang="es-MX" sz="2800" b="1" smtClean="0">
                <a:solidFill>
                  <a:srgbClr val="FF0000"/>
                </a:solidFill>
              </a:rPr>
              <a:t>FAUVISMO</a:t>
            </a:r>
          </a:p>
          <a:p>
            <a:pPr eaLnBrk="1" hangingPunct="1">
              <a:buFontTx/>
              <a:buNone/>
            </a:pPr>
            <a:endParaRPr lang="es-MX" sz="2800" b="1" smtClean="0">
              <a:solidFill>
                <a:srgbClr val="FF0000"/>
              </a:solidFill>
            </a:endParaRPr>
          </a:p>
          <a:p>
            <a:pPr algn="ctr" eaLnBrk="1" hangingPunct="1">
              <a:buFontTx/>
              <a:buNone/>
            </a:pPr>
            <a:r>
              <a:rPr lang="es-MX" sz="2800" smtClean="0">
                <a:solidFill>
                  <a:schemeClr val="bg2"/>
                </a:solidFill>
              </a:rPr>
              <a:t>El color sustituye a la sombra creando un espacio de armonías cromáticas no reales.</a:t>
            </a:r>
          </a:p>
          <a:p>
            <a:pPr algn="ctr" eaLnBrk="1" hangingPunct="1">
              <a:buFontTx/>
              <a:buNone/>
            </a:pPr>
            <a:endParaRPr lang="es-MX" sz="2800" smtClean="0">
              <a:solidFill>
                <a:schemeClr val="bg2"/>
              </a:solidFill>
            </a:endParaRPr>
          </a:p>
          <a:p>
            <a:pPr algn="ctr" eaLnBrk="1" hangingPunct="1">
              <a:buFontTx/>
              <a:buNone/>
            </a:pPr>
            <a:r>
              <a:rPr lang="es-MX" sz="1800" smtClean="0">
                <a:solidFill>
                  <a:schemeClr val="bg2"/>
                </a:solidFill>
              </a:rPr>
              <a:t>(Siglos XX)</a:t>
            </a:r>
            <a:endParaRPr lang="es-ES" sz="1800" smtClean="0">
              <a:solidFill>
                <a:schemeClr val="bg2"/>
              </a:solidFill>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10595" name="Rectangle 3"/>
          <p:cNvSpPr>
            <a:spLocks noGrp="1" noChangeArrowheads="1"/>
          </p:cNvSpPr>
          <p:nvPr>
            <p:ph type="body" idx="1"/>
          </p:nvPr>
        </p:nvSpPr>
        <p:spPr>
          <a:xfrm>
            <a:off x="250825" y="1125538"/>
            <a:ext cx="8424863" cy="2808287"/>
          </a:xfrm>
          <a:ln w="76200">
            <a:solidFill>
              <a:srgbClr val="FF0000"/>
            </a:solidFill>
          </a:ln>
        </p:spPr>
        <p:txBody>
          <a:bodyPr/>
          <a:lstStyle/>
          <a:p>
            <a:pPr eaLnBrk="1" hangingPunct="1">
              <a:buFontTx/>
              <a:buNone/>
            </a:pPr>
            <a:r>
              <a:rPr lang="es-MX" sz="2800" smtClean="0">
                <a:solidFill>
                  <a:schemeClr val="bg2"/>
                </a:solidFill>
              </a:rPr>
              <a:t>81. ¿Cómo es la formulación pictórica del </a:t>
            </a:r>
            <a:r>
              <a:rPr lang="es-MX" sz="2800" b="1" smtClean="0">
                <a:solidFill>
                  <a:srgbClr val="FF0000"/>
                </a:solidFill>
              </a:rPr>
              <a:t>Fauvismo</a:t>
            </a:r>
            <a:r>
              <a:rPr lang="es-MX" sz="2800" smtClean="0">
                <a:solidFill>
                  <a:schemeClr val="bg2"/>
                </a:solidFill>
              </a:rPr>
              <a:t>?</a:t>
            </a:r>
          </a:p>
          <a:p>
            <a:pPr eaLnBrk="1" hangingPunct="1">
              <a:buFontTx/>
              <a:buNone/>
            </a:pPr>
            <a:r>
              <a:rPr lang="es-MX" sz="2800" smtClean="0">
                <a:solidFill>
                  <a:schemeClr val="bg2"/>
                </a:solidFill>
              </a:rPr>
              <a:t>El color sustituye a la sombra creando un espacio de armonías cromáticas no reales.</a:t>
            </a:r>
            <a:endParaRPr lang="es-ES" sz="2800" smtClean="0">
              <a:solidFill>
                <a:schemeClr val="bg2"/>
              </a:solidFill>
            </a:endParaRPr>
          </a:p>
        </p:txBody>
      </p:sp>
      <p:pic>
        <p:nvPicPr>
          <p:cNvPr id="110596" name="Picture 5" descr="derain_thames"/>
          <p:cNvPicPr>
            <a:picLocks noChangeAspect="1" noChangeArrowheads="1"/>
          </p:cNvPicPr>
          <p:nvPr/>
        </p:nvPicPr>
        <p:blipFill>
          <a:blip r:embed="rId2" cstate="print"/>
          <a:srcRect/>
          <a:stretch>
            <a:fillRect/>
          </a:stretch>
        </p:blipFill>
        <p:spPr bwMode="auto">
          <a:xfrm>
            <a:off x="3708400" y="3097213"/>
            <a:ext cx="5183188" cy="3562350"/>
          </a:xfrm>
          <a:prstGeom prst="rect">
            <a:avLst/>
          </a:prstGeom>
          <a:noFill/>
          <a:ln w="76200">
            <a:solidFill>
              <a:srgbClr val="0000FF"/>
            </a:solidFill>
            <a:miter lim="800000"/>
            <a:headEnd/>
            <a:tailEnd/>
          </a:ln>
        </p:spPr>
      </p:pic>
      <p:sp>
        <p:nvSpPr>
          <p:cNvPr id="110597" name="AutoShape 7" descr="icaro-y-tristeza-del-rey-ultimos-anos"/>
          <p:cNvSpPr>
            <a:spLocks noChangeAspect="1" noChangeArrowheads="1"/>
          </p:cNvSpPr>
          <p:nvPr/>
        </p:nvSpPr>
        <p:spPr bwMode="auto">
          <a:xfrm>
            <a:off x="2514600" y="2309813"/>
            <a:ext cx="4114800" cy="2238375"/>
          </a:xfrm>
          <a:prstGeom prst="rect">
            <a:avLst/>
          </a:prstGeom>
          <a:noFill/>
          <a:ln w="9525">
            <a:noFill/>
            <a:miter lim="800000"/>
            <a:headEnd/>
            <a:tailEnd/>
          </a:ln>
        </p:spPr>
        <p:txBody>
          <a:bodyPr/>
          <a:lstStyle/>
          <a:p>
            <a:endParaRPr lang="es-MX"/>
          </a:p>
        </p:txBody>
      </p:sp>
      <p:sp>
        <p:nvSpPr>
          <p:cNvPr id="110598" name="AutoShape 9" descr="icaro-y-tristeza-del-rey-ultimos-anos"/>
          <p:cNvSpPr>
            <a:spLocks noChangeAspect="1" noChangeArrowheads="1"/>
          </p:cNvSpPr>
          <p:nvPr/>
        </p:nvSpPr>
        <p:spPr bwMode="auto">
          <a:xfrm>
            <a:off x="2514600" y="2309813"/>
            <a:ext cx="4114800" cy="2238375"/>
          </a:xfrm>
          <a:prstGeom prst="rect">
            <a:avLst/>
          </a:prstGeom>
          <a:noFill/>
          <a:ln w="9525">
            <a:noFill/>
            <a:miter lim="800000"/>
            <a:headEnd/>
            <a:tailEnd/>
          </a:ln>
        </p:spPr>
        <p:txBody>
          <a:bodyPr/>
          <a:lstStyle/>
          <a:p>
            <a:endParaRPr lang="es-MX"/>
          </a:p>
        </p:txBody>
      </p:sp>
      <p:sp>
        <p:nvSpPr>
          <p:cNvPr id="110599" name="AutoShape 11" descr="icaro-y-tristeza-del-rey-ultimos-anos"/>
          <p:cNvSpPr>
            <a:spLocks noChangeAspect="1" noChangeArrowheads="1"/>
          </p:cNvSpPr>
          <p:nvPr/>
        </p:nvSpPr>
        <p:spPr bwMode="auto">
          <a:xfrm>
            <a:off x="2514600" y="2309813"/>
            <a:ext cx="4114800" cy="2238375"/>
          </a:xfrm>
          <a:prstGeom prst="rect">
            <a:avLst/>
          </a:prstGeom>
          <a:noFill/>
          <a:ln w="9525">
            <a:noFill/>
            <a:miter lim="800000"/>
            <a:headEnd/>
            <a:tailEnd/>
          </a:ln>
        </p:spPr>
        <p:txBody>
          <a:bodyPr/>
          <a:lstStyle/>
          <a:p>
            <a:endParaRPr lang="es-MX"/>
          </a:p>
        </p:txBody>
      </p:sp>
      <p:sp>
        <p:nvSpPr>
          <p:cNvPr id="110600" name="AutoShape 13" descr="icaro-y-tristeza-del-rey-ultimos-anos"/>
          <p:cNvSpPr>
            <a:spLocks noChangeAspect="1" noChangeArrowheads="1"/>
          </p:cNvSpPr>
          <p:nvPr/>
        </p:nvSpPr>
        <p:spPr bwMode="auto">
          <a:xfrm>
            <a:off x="2514600" y="2309813"/>
            <a:ext cx="4114800" cy="2238375"/>
          </a:xfrm>
          <a:prstGeom prst="rect">
            <a:avLst/>
          </a:prstGeom>
          <a:noFill/>
          <a:ln w="9525">
            <a:noFill/>
            <a:miter lim="800000"/>
            <a:headEnd/>
            <a:tailEnd/>
          </a:ln>
        </p:spPr>
        <p:txBody>
          <a:bodyPr/>
          <a:lstStyle/>
          <a:p>
            <a:endParaRPr lang="es-MX"/>
          </a:p>
        </p:txBody>
      </p:sp>
      <p:pic>
        <p:nvPicPr>
          <p:cNvPr id="110601" name="Picture 15" descr="Red Bedroom Art Print"/>
          <p:cNvPicPr>
            <a:picLocks noChangeAspect="1" noChangeArrowheads="1"/>
          </p:cNvPicPr>
          <p:nvPr/>
        </p:nvPicPr>
        <p:blipFill>
          <a:blip r:embed="rId3" cstate="print"/>
          <a:srcRect/>
          <a:stretch>
            <a:fillRect/>
          </a:stretch>
        </p:blipFill>
        <p:spPr bwMode="auto">
          <a:xfrm>
            <a:off x="539750" y="3357563"/>
            <a:ext cx="3810000" cy="2847975"/>
          </a:xfrm>
          <a:prstGeom prst="rect">
            <a:avLst/>
          </a:prstGeom>
          <a:noFill/>
          <a:ln w="76200">
            <a:solidFill>
              <a:srgbClr val="0000FF"/>
            </a:solidFill>
            <a:miter lim="800000"/>
            <a:headEnd/>
            <a:tailEnd/>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11619" name="Rectangle 3"/>
          <p:cNvSpPr>
            <a:spLocks noGrp="1" noChangeArrowheads="1"/>
          </p:cNvSpPr>
          <p:nvPr>
            <p:ph type="body" idx="1"/>
          </p:nvPr>
        </p:nvSpPr>
        <p:spPr>
          <a:xfrm>
            <a:off x="611188" y="1484313"/>
            <a:ext cx="7704137" cy="3816350"/>
          </a:xfrm>
          <a:ln w="76200">
            <a:solidFill>
              <a:srgbClr val="FF0000"/>
            </a:solidFill>
          </a:ln>
        </p:spPr>
        <p:txBody>
          <a:bodyPr/>
          <a:lstStyle/>
          <a:p>
            <a:pPr algn="ctr" eaLnBrk="1" hangingPunct="1">
              <a:lnSpc>
                <a:spcPct val="90000"/>
              </a:lnSpc>
              <a:buFontTx/>
              <a:buNone/>
            </a:pPr>
            <a:endParaRPr lang="es-MX" sz="2800" b="1" smtClean="0">
              <a:solidFill>
                <a:srgbClr val="FF0000"/>
              </a:solidFill>
            </a:endParaRPr>
          </a:p>
          <a:p>
            <a:pPr algn="ctr" eaLnBrk="1" hangingPunct="1">
              <a:lnSpc>
                <a:spcPct val="90000"/>
              </a:lnSpc>
              <a:buFontTx/>
              <a:buNone/>
            </a:pPr>
            <a:r>
              <a:rPr lang="es-MX" sz="2800" b="1" smtClean="0">
                <a:solidFill>
                  <a:srgbClr val="FF0000"/>
                </a:solidFill>
              </a:rPr>
              <a:t>PUNTO FOCAL</a:t>
            </a:r>
          </a:p>
          <a:p>
            <a:pPr eaLnBrk="1" hangingPunct="1">
              <a:lnSpc>
                <a:spcPct val="90000"/>
              </a:lnSpc>
              <a:buFontTx/>
              <a:buNone/>
            </a:pPr>
            <a:endParaRPr lang="es-MX" sz="2800" b="1" smtClean="0">
              <a:solidFill>
                <a:srgbClr val="FF0000"/>
              </a:solidFill>
            </a:endParaRPr>
          </a:p>
          <a:p>
            <a:pPr algn="ctr" eaLnBrk="1" hangingPunct="1">
              <a:lnSpc>
                <a:spcPct val="90000"/>
              </a:lnSpc>
              <a:buFontTx/>
              <a:buNone/>
            </a:pPr>
            <a:r>
              <a:rPr lang="es-MX" sz="2800" smtClean="0">
                <a:solidFill>
                  <a:schemeClr val="bg2"/>
                </a:solidFill>
              </a:rPr>
              <a:t>Se determina en base a un personaje centralizado, a partir de él, en base a ritmos compositivos (con ayuda de colores y luz) se inicia el proceso de comprensión de la obra en su carácter formal.</a:t>
            </a:r>
          </a:p>
          <a:p>
            <a:pPr algn="ctr" eaLnBrk="1" hangingPunct="1">
              <a:lnSpc>
                <a:spcPct val="90000"/>
              </a:lnSpc>
              <a:buFontTx/>
              <a:buNone/>
            </a:pPr>
            <a:endParaRPr lang="es-MX" sz="2800" smtClean="0">
              <a:solidFill>
                <a:schemeClr val="bg2"/>
              </a:solidFill>
            </a:endParaRPr>
          </a:p>
          <a:p>
            <a:pPr algn="ctr" eaLnBrk="1" hangingPunct="1">
              <a:lnSpc>
                <a:spcPct val="90000"/>
              </a:lnSpc>
              <a:buFontTx/>
              <a:buNone/>
            </a:pPr>
            <a:endParaRPr lang="es-ES" sz="1800" smtClean="0">
              <a:solidFill>
                <a:schemeClr val="bg2"/>
              </a:solidFill>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179388" y="115888"/>
            <a:ext cx="8229600" cy="1052512"/>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12643" name="Rectangle 3"/>
          <p:cNvSpPr>
            <a:spLocks noGrp="1" noChangeArrowheads="1"/>
          </p:cNvSpPr>
          <p:nvPr>
            <p:ph type="body" idx="1"/>
          </p:nvPr>
        </p:nvSpPr>
        <p:spPr>
          <a:xfrm>
            <a:off x="323850" y="1268413"/>
            <a:ext cx="8229600" cy="4525962"/>
          </a:xfrm>
          <a:ln w="57150">
            <a:solidFill>
              <a:srgbClr val="FF3300"/>
            </a:solidFill>
          </a:ln>
        </p:spPr>
        <p:txBody>
          <a:bodyPr/>
          <a:lstStyle/>
          <a:p>
            <a:pPr eaLnBrk="1" hangingPunct="1">
              <a:buFontTx/>
              <a:buNone/>
            </a:pPr>
            <a:r>
              <a:rPr lang="es-MX" sz="2800" b="1" smtClean="0">
                <a:solidFill>
                  <a:schemeClr val="bg2"/>
                </a:solidFill>
              </a:rPr>
              <a:t>PUNTO FOCAL</a:t>
            </a:r>
          </a:p>
          <a:p>
            <a:pPr eaLnBrk="1" hangingPunct="1">
              <a:buFontTx/>
              <a:buNone/>
            </a:pPr>
            <a:r>
              <a:rPr lang="es-MX" sz="1800" smtClean="0">
                <a:solidFill>
                  <a:schemeClr val="bg2"/>
                </a:solidFill>
              </a:rPr>
              <a:t>La balsa de la medusa (1819) </a:t>
            </a:r>
          </a:p>
          <a:p>
            <a:pPr eaLnBrk="1" hangingPunct="1">
              <a:buFontTx/>
              <a:buNone/>
            </a:pPr>
            <a:r>
              <a:rPr lang="es-ES" sz="1800" smtClean="0">
                <a:solidFill>
                  <a:schemeClr val="bg2"/>
                </a:solidFill>
              </a:rPr>
              <a:t>491 cm × 716 cm</a:t>
            </a:r>
            <a:r>
              <a:rPr lang="es-ES" sz="1800" smtClean="0"/>
              <a:t> </a:t>
            </a:r>
            <a:endParaRPr lang="es-MX" sz="1800" smtClean="0">
              <a:solidFill>
                <a:schemeClr val="bg2"/>
              </a:solidFill>
            </a:endParaRPr>
          </a:p>
          <a:p>
            <a:pPr eaLnBrk="1" hangingPunct="1">
              <a:buFontTx/>
              <a:buNone/>
            </a:pPr>
            <a:r>
              <a:rPr lang="es-MX" sz="1800" smtClean="0">
                <a:solidFill>
                  <a:schemeClr val="bg2"/>
                </a:solidFill>
              </a:rPr>
              <a:t>Theodore Gericault</a:t>
            </a:r>
            <a:endParaRPr lang="es-ES" sz="1800" smtClean="0">
              <a:solidFill>
                <a:schemeClr val="bg2"/>
              </a:solidFill>
            </a:endParaRPr>
          </a:p>
        </p:txBody>
      </p:sp>
      <p:pic>
        <p:nvPicPr>
          <p:cNvPr id="112644" name="Picture 5" descr="resserver"/>
          <p:cNvPicPr>
            <a:picLocks noChangeAspect="1" noChangeArrowheads="1"/>
          </p:cNvPicPr>
          <p:nvPr/>
        </p:nvPicPr>
        <p:blipFill>
          <a:blip r:embed="rId2" cstate="print"/>
          <a:srcRect/>
          <a:stretch>
            <a:fillRect/>
          </a:stretch>
        </p:blipFill>
        <p:spPr bwMode="auto">
          <a:xfrm>
            <a:off x="2771775" y="2276475"/>
            <a:ext cx="5383213" cy="4297363"/>
          </a:xfrm>
          <a:prstGeom prst="rect">
            <a:avLst/>
          </a:prstGeom>
          <a:noFill/>
          <a:ln w="76200">
            <a:solidFill>
              <a:srgbClr val="FF3300"/>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2291" name="Rectangle 3"/>
          <p:cNvSpPr>
            <a:spLocks noGrp="1" noChangeArrowheads="1"/>
          </p:cNvSpPr>
          <p:nvPr>
            <p:ph type="body" idx="1"/>
          </p:nvPr>
        </p:nvSpPr>
        <p:spPr>
          <a:xfrm>
            <a:off x="395288" y="1268413"/>
            <a:ext cx="8424862" cy="3600450"/>
          </a:xfrm>
          <a:ln w="76200">
            <a:solidFill>
              <a:srgbClr val="FF0000"/>
            </a:solidFill>
          </a:ln>
        </p:spPr>
        <p:txBody>
          <a:bodyPr/>
          <a:lstStyle/>
          <a:p>
            <a:pPr eaLnBrk="1" hangingPunct="1">
              <a:buFontTx/>
              <a:buNone/>
            </a:pPr>
            <a:r>
              <a:rPr lang="es-MX" smtClean="0">
                <a:solidFill>
                  <a:schemeClr val="bg2"/>
                </a:solidFill>
              </a:rPr>
              <a:t>51. Describe la perspectiva que se empleaba en las obras del mundo </a:t>
            </a:r>
            <a:r>
              <a:rPr lang="es-MX" b="1" smtClean="0">
                <a:solidFill>
                  <a:srgbClr val="FF0000"/>
                </a:solidFill>
              </a:rPr>
              <a:t>románico</a:t>
            </a:r>
            <a:r>
              <a:rPr lang="es-MX" smtClean="0">
                <a:solidFill>
                  <a:schemeClr val="bg2"/>
                </a:solidFill>
              </a:rPr>
              <a:t>.</a:t>
            </a:r>
          </a:p>
          <a:p>
            <a:pPr eaLnBrk="1" hangingPunct="1">
              <a:buFontTx/>
              <a:buNone/>
            </a:pPr>
            <a:r>
              <a:rPr lang="es-MX" smtClean="0">
                <a:solidFill>
                  <a:schemeClr val="bg2"/>
                </a:solidFill>
              </a:rPr>
              <a:t>La  disposición  de  las  imágenes  es más ordenada, se fija un lugar para cada uno de los elementos figurados.</a:t>
            </a:r>
            <a:endParaRPr lang="es-ES" smtClean="0">
              <a:solidFill>
                <a:schemeClr val="bg2"/>
              </a:solidFill>
            </a:endParaRPr>
          </a:p>
        </p:txBody>
      </p:sp>
      <p:sp>
        <p:nvSpPr>
          <p:cNvPr id="12292" name="TextBox 5"/>
          <p:cNvSpPr txBox="1">
            <a:spLocks noChangeArrowheads="1"/>
          </p:cNvSpPr>
          <p:nvPr/>
        </p:nvSpPr>
        <p:spPr bwMode="auto">
          <a:xfrm>
            <a:off x="539750" y="5589588"/>
            <a:ext cx="2232025" cy="461962"/>
          </a:xfrm>
          <a:prstGeom prst="rect">
            <a:avLst/>
          </a:prstGeom>
          <a:noFill/>
          <a:ln w="57150">
            <a:solidFill>
              <a:srgbClr val="FF0000"/>
            </a:solidFill>
            <a:miter lim="800000"/>
            <a:headEnd/>
            <a:tailEnd/>
          </a:ln>
        </p:spPr>
        <p:txBody>
          <a:bodyPr>
            <a:spAutoFit/>
          </a:bodyPr>
          <a:lstStyle/>
          <a:p>
            <a:r>
              <a:rPr lang="es-MX">
                <a:solidFill>
                  <a:srgbClr val="FF0000"/>
                </a:solidFill>
              </a:rPr>
              <a:t>ACTIVIDAD I.5  </a:t>
            </a:r>
            <a:r>
              <a:rPr lang="es-MX" sz="2400">
                <a:solidFill>
                  <a:srgbClr val="FF0000"/>
                </a:solidFill>
              </a:rPr>
              <a:t>e)</a:t>
            </a:r>
            <a:endParaRPr lang="es-MX">
              <a:solidFill>
                <a:srgbClr val="FF0000"/>
              </a:solidFill>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13667" name="Rectangle 3"/>
          <p:cNvSpPr>
            <a:spLocks noGrp="1" noChangeArrowheads="1"/>
          </p:cNvSpPr>
          <p:nvPr>
            <p:ph type="body" idx="1"/>
          </p:nvPr>
        </p:nvSpPr>
        <p:spPr>
          <a:xfrm>
            <a:off x="323850" y="1628775"/>
            <a:ext cx="8424863" cy="3529013"/>
          </a:xfrm>
          <a:ln w="76200">
            <a:solidFill>
              <a:srgbClr val="FF0000"/>
            </a:solidFill>
          </a:ln>
        </p:spPr>
        <p:txBody>
          <a:bodyPr/>
          <a:lstStyle/>
          <a:p>
            <a:pPr eaLnBrk="1" hangingPunct="1">
              <a:buFontTx/>
              <a:buNone/>
            </a:pPr>
            <a:r>
              <a:rPr lang="es-MX" smtClean="0">
                <a:solidFill>
                  <a:schemeClr val="bg2"/>
                </a:solidFill>
              </a:rPr>
              <a:t>82. ¿Qué es el </a:t>
            </a:r>
            <a:r>
              <a:rPr lang="es-MX" b="1" smtClean="0">
                <a:solidFill>
                  <a:srgbClr val="FF0000"/>
                </a:solidFill>
              </a:rPr>
              <a:t>punto focal</a:t>
            </a:r>
            <a:r>
              <a:rPr lang="es-MX" smtClean="0">
                <a:solidFill>
                  <a:schemeClr val="bg2"/>
                </a:solidFill>
              </a:rPr>
              <a:t> de una obra?</a:t>
            </a:r>
          </a:p>
          <a:p>
            <a:pPr eaLnBrk="1" hangingPunct="1">
              <a:buFontTx/>
              <a:buNone/>
            </a:pPr>
            <a:r>
              <a:rPr lang="es-MX" smtClean="0">
                <a:solidFill>
                  <a:schemeClr val="bg2"/>
                </a:solidFill>
              </a:rPr>
              <a:t>Se determina en base a un personaje centralizado y a partir de él, en base a ritmos compositivos, con ayuda de colores y luz, se inicia el proceso de comprensión de la obra en su carácter formal.</a:t>
            </a:r>
          </a:p>
          <a:p>
            <a:pPr eaLnBrk="1" hangingPunct="1">
              <a:buFontTx/>
              <a:buNone/>
            </a:pPr>
            <a:endParaRPr lang="es-ES" smtClean="0">
              <a:solidFill>
                <a:schemeClr val="bg2"/>
              </a:solidFill>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14691" name="Rectangle 3"/>
          <p:cNvSpPr>
            <a:spLocks noGrp="1" noChangeArrowheads="1"/>
          </p:cNvSpPr>
          <p:nvPr>
            <p:ph type="body" idx="1"/>
          </p:nvPr>
        </p:nvSpPr>
        <p:spPr>
          <a:xfrm>
            <a:off x="827088" y="1773238"/>
            <a:ext cx="7632700" cy="3240087"/>
          </a:xfrm>
          <a:ln w="76200">
            <a:solidFill>
              <a:srgbClr val="FF0000"/>
            </a:solidFill>
          </a:ln>
        </p:spPr>
        <p:txBody>
          <a:bodyPr/>
          <a:lstStyle/>
          <a:p>
            <a:pPr eaLnBrk="1" hangingPunct="1">
              <a:buFontTx/>
              <a:buNone/>
            </a:pPr>
            <a:endParaRPr lang="es-MX" b="1" smtClean="0">
              <a:solidFill>
                <a:srgbClr val="1C1C1C"/>
              </a:solidFill>
            </a:endParaRPr>
          </a:p>
          <a:p>
            <a:pPr eaLnBrk="1" hangingPunct="1">
              <a:buFontTx/>
              <a:buNone/>
            </a:pPr>
            <a:r>
              <a:rPr lang="es-MX" b="1" smtClean="0">
                <a:solidFill>
                  <a:srgbClr val="1C1C1C"/>
                </a:solidFill>
              </a:rPr>
              <a:t>Hasta esta parte, se ha hablado de cómo se hace (técnicas) y de cómo es (forma y estructura); ahora falta el qué significa.</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s-MX" smtClean="0">
                <a:solidFill>
                  <a:schemeClr val="bg2"/>
                </a:solidFill>
              </a:rPr>
              <a:t>Las artes plásticas</a:t>
            </a:r>
            <a:endParaRPr lang="es-ES" smtClean="0">
              <a:solidFill>
                <a:schemeClr val="bg2"/>
              </a:solidFill>
            </a:endParaRPr>
          </a:p>
        </p:txBody>
      </p:sp>
      <p:pic>
        <p:nvPicPr>
          <p:cNvPr id="17413" name="Picture 5" descr="Bosch"/>
          <p:cNvPicPr>
            <a:picLocks noChangeAspect="1" noChangeArrowheads="1"/>
          </p:cNvPicPr>
          <p:nvPr/>
        </p:nvPicPr>
        <p:blipFill>
          <a:blip r:embed="rId3" cstate="print"/>
          <a:srcRect l="1740" t="5331" r="1605" b="8788"/>
          <a:stretch>
            <a:fillRect/>
          </a:stretch>
        </p:blipFill>
        <p:spPr bwMode="auto">
          <a:xfrm>
            <a:off x="0" y="1555750"/>
            <a:ext cx="9144000" cy="5302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5" grpId="0" nodeType="clickEffect">
                                  <p:stCondLst>
                                    <p:cond delay="0"/>
                                  </p:stCondLst>
                                  <p:childTnLst>
                                    <p:set>
                                      <p:cBhvr override="childStyle">
                                        <p:cTn id="6" dur="indefinite"/>
                                        <p:tgtEl>
                                          <p:spTgt spid="17410"/>
                                        </p:tgtEl>
                                        <p:attrNameLst>
                                          <p:attrName>style.fontStyle</p:attrName>
                                        </p:attrNameLst>
                                      </p:cBhvr>
                                      <p:to>
                                        <p:strVal val="normal"/>
                                      </p:to>
                                    </p:set>
                                    <p:set>
                                      <p:cBhvr override="childStyle">
                                        <p:cTn id="7" dur="indefinite"/>
                                        <p:tgtEl>
                                          <p:spTgt spid="17410"/>
                                        </p:tgtEl>
                                        <p:attrNameLst>
                                          <p:attrName>style.fontWeight</p:attrName>
                                        </p:attrNameLst>
                                      </p:cBhvr>
                                      <p:to>
                                        <p:strVal val="bold"/>
                                      </p:to>
                                    </p:set>
                                    <p:set>
                                      <p:cBhvr override="childStyle">
                                        <p:cTn id="8" dur="indefinite"/>
                                        <p:tgtEl>
                                          <p:spTgt spid="17410"/>
                                        </p:tgtEl>
                                        <p:attrNameLst>
                                          <p:attrName>style.textDecorationUnderline</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17413"/>
                                        </p:tgtEl>
                                        <p:attrNameLst>
                                          <p:attrName>style.visibility</p:attrName>
                                        </p:attrNameLst>
                                      </p:cBhvr>
                                      <p:to>
                                        <p:strVal val="visible"/>
                                      </p:to>
                                    </p:set>
                                    <p:anim calcmode="lin" valueType="num">
                                      <p:cBhvr additive="base">
                                        <p:cTn id="13" dur="1000" fill="hold"/>
                                        <p:tgtEl>
                                          <p:spTgt spid="17413"/>
                                        </p:tgtEl>
                                        <p:attrNameLst>
                                          <p:attrName>ppt_x</p:attrName>
                                        </p:attrNameLst>
                                      </p:cBhvr>
                                      <p:tavLst>
                                        <p:tav tm="0">
                                          <p:val>
                                            <p:strVal val="0-#ppt_w/2"/>
                                          </p:val>
                                        </p:tav>
                                        <p:tav tm="100000">
                                          <p:val>
                                            <p:strVal val="#ppt_x"/>
                                          </p:val>
                                        </p:tav>
                                      </p:tavLst>
                                    </p:anim>
                                    <p:anim calcmode="lin" valueType="num">
                                      <p:cBhvr additive="base">
                                        <p:cTn id="14" dur="1000" fill="hold"/>
                                        <p:tgtEl>
                                          <p:spTgt spid="174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5" descr="self-portrait-or-desperate-man-gustave-courbet"/>
          <p:cNvPicPr>
            <a:picLocks noChangeAspect="1" noChangeArrowheads="1"/>
          </p:cNvPicPr>
          <p:nvPr/>
        </p:nvPicPr>
        <p:blipFill>
          <a:blip r:embed="rId3" cstate="print"/>
          <a:srcRect/>
          <a:stretch>
            <a:fillRect/>
          </a:stretch>
        </p:blipFill>
        <p:spPr bwMode="auto">
          <a:xfrm>
            <a:off x="-36513" y="0"/>
            <a:ext cx="9180513" cy="7481888"/>
          </a:xfrm>
          <a:prstGeom prst="rect">
            <a:avLst/>
          </a:prstGeom>
          <a:noFill/>
          <a:ln w="9525">
            <a:noFill/>
            <a:miter lim="800000"/>
            <a:headEnd/>
            <a:tailEnd/>
          </a:ln>
        </p:spPr>
      </p:pic>
      <p:sp>
        <p:nvSpPr>
          <p:cNvPr id="23554" name="Rectangle 2"/>
          <p:cNvSpPr>
            <a:spLocks noGrp="1" noChangeArrowheads="1"/>
          </p:cNvSpPr>
          <p:nvPr>
            <p:ph type="title"/>
          </p:nvPr>
        </p:nvSpPr>
        <p:spPr>
          <a:xfrm>
            <a:off x="-180975" y="5670550"/>
            <a:ext cx="9324975" cy="927100"/>
          </a:xfrm>
          <a:solidFill>
            <a:schemeClr val="tx2"/>
          </a:solidFill>
        </p:spPr>
        <p:txBody>
          <a:bodyPr/>
          <a:lstStyle/>
          <a:p>
            <a:pPr eaLnBrk="1" hangingPunct="1"/>
            <a:r>
              <a:rPr lang="es-MX" b="1" u="sng" smtClean="0">
                <a:solidFill>
                  <a:schemeClr val="bg2"/>
                </a:solidFill>
              </a:rPr>
              <a:t>El retrato</a:t>
            </a:r>
            <a:endParaRPr lang="es-ES" b="1" u="sng" smtClean="0">
              <a:solidFill>
                <a:schemeClr val="bg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1000" fill="hold"/>
                                        <p:tgtEl>
                                          <p:spTgt spid="23554"/>
                                        </p:tgtEl>
                                        <p:attrNameLst>
                                          <p:attrName>ppt_x</p:attrName>
                                        </p:attrNameLst>
                                      </p:cBhvr>
                                      <p:tavLst>
                                        <p:tav tm="0">
                                          <p:val>
                                            <p:strVal val="0-#ppt_w/2"/>
                                          </p:val>
                                        </p:tav>
                                        <p:tav tm="100000">
                                          <p:val>
                                            <p:strVal val="#ppt_x"/>
                                          </p:val>
                                        </p:tav>
                                      </p:tavLst>
                                    </p:anim>
                                    <p:anim calcmode="lin" valueType="num">
                                      <p:cBhvr additive="base">
                                        <p:cTn id="8" dur="1000" fill="hold"/>
                                        <p:tgtEl>
                                          <p:spTgt spid="235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5" descr="Les_Demoiselles_d%27Avignon"/>
          <p:cNvPicPr>
            <a:picLocks noChangeAspect="1" noChangeArrowheads="1"/>
          </p:cNvPicPr>
          <p:nvPr/>
        </p:nvPicPr>
        <p:blipFill>
          <a:blip r:embed="rId3" cstate="print"/>
          <a:srcRect/>
          <a:stretch>
            <a:fillRect/>
          </a:stretch>
        </p:blipFill>
        <p:spPr bwMode="auto">
          <a:xfrm>
            <a:off x="6350" y="-26988"/>
            <a:ext cx="9174163" cy="9577388"/>
          </a:xfrm>
          <a:prstGeom prst="rect">
            <a:avLst/>
          </a:prstGeom>
          <a:noFill/>
          <a:ln w="9525">
            <a:noFill/>
            <a:miter lim="800000"/>
            <a:headEnd/>
            <a:tailEnd/>
          </a:ln>
        </p:spPr>
      </p:pic>
      <p:sp>
        <p:nvSpPr>
          <p:cNvPr id="117763" name="Rectangle 2"/>
          <p:cNvSpPr>
            <a:spLocks noGrp="1" noChangeArrowheads="1"/>
          </p:cNvSpPr>
          <p:nvPr>
            <p:ph type="title"/>
          </p:nvPr>
        </p:nvSpPr>
        <p:spPr>
          <a:xfrm>
            <a:off x="457200" y="44450"/>
            <a:ext cx="8229600" cy="1143000"/>
          </a:xfrm>
        </p:spPr>
        <p:txBody>
          <a:bodyPr/>
          <a:lstStyle/>
          <a:p>
            <a:pPr eaLnBrk="1" hangingPunct="1"/>
            <a:r>
              <a:rPr lang="es-MX" smtClean="0">
                <a:solidFill>
                  <a:schemeClr val="bg2"/>
                </a:solidFill>
              </a:rPr>
              <a:t>La Pintura</a:t>
            </a:r>
            <a:endParaRPr lang="es-ES" smtClean="0">
              <a:solidFill>
                <a:schemeClr val="bg2"/>
              </a:solidFill>
            </a:endParaRPr>
          </a:p>
        </p:txBody>
      </p:sp>
      <p:sp>
        <p:nvSpPr>
          <p:cNvPr id="117764" name="Rectangle 3"/>
          <p:cNvSpPr>
            <a:spLocks noGrp="1" noChangeArrowheads="1"/>
          </p:cNvSpPr>
          <p:nvPr>
            <p:ph type="body" idx="1"/>
          </p:nvPr>
        </p:nvSpPr>
        <p:spPr/>
        <p:txBody>
          <a:bodyPr/>
          <a:lstStyle/>
          <a:p>
            <a:pPr eaLnBrk="1" hangingPunct="1"/>
            <a:endParaRPr lang="es-MX"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3315" name="Rectangle 3"/>
          <p:cNvSpPr>
            <a:spLocks noGrp="1" noChangeArrowheads="1"/>
          </p:cNvSpPr>
          <p:nvPr>
            <p:ph type="body" idx="1"/>
          </p:nvPr>
        </p:nvSpPr>
        <p:spPr>
          <a:xfrm>
            <a:off x="395288" y="1268413"/>
            <a:ext cx="8424862" cy="3600450"/>
          </a:xfrm>
          <a:ln w="76200">
            <a:solidFill>
              <a:srgbClr val="FF0000"/>
            </a:solidFill>
          </a:ln>
        </p:spPr>
        <p:txBody>
          <a:bodyPr/>
          <a:lstStyle/>
          <a:p>
            <a:pPr eaLnBrk="1" hangingPunct="1">
              <a:buFontTx/>
              <a:buNone/>
            </a:pPr>
            <a:r>
              <a:rPr lang="es-MX" smtClean="0">
                <a:solidFill>
                  <a:schemeClr val="bg2"/>
                </a:solidFill>
              </a:rPr>
              <a:t>Perspectiva para:</a:t>
            </a:r>
          </a:p>
          <a:p>
            <a:pPr eaLnBrk="1" hangingPunct="1"/>
            <a:r>
              <a:rPr lang="es-MX" smtClean="0">
                <a:solidFill>
                  <a:srgbClr val="FF0000"/>
                </a:solidFill>
              </a:rPr>
              <a:t>Primitivos</a:t>
            </a:r>
            <a:r>
              <a:rPr lang="es-MX" smtClean="0">
                <a:solidFill>
                  <a:schemeClr val="bg2"/>
                </a:solidFill>
              </a:rPr>
              <a:t>.- sin un orden preestablecido</a:t>
            </a:r>
          </a:p>
          <a:p>
            <a:pPr eaLnBrk="1" hangingPunct="1"/>
            <a:r>
              <a:rPr lang="es-MX" smtClean="0">
                <a:solidFill>
                  <a:srgbClr val="FF0000"/>
                </a:solidFill>
              </a:rPr>
              <a:t>Románico</a:t>
            </a:r>
            <a:r>
              <a:rPr lang="es-MX" smtClean="0">
                <a:solidFill>
                  <a:schemeClr val="bg2"/>
                </a:solidFill>
              </a:rPr>
              <a:t>.- disposición más ordenada,</a:t>
            </a:r>
          </a:p>
          <a:p>
            <a:pPr eaLnBrk="1" hangingPunct="1">
              <a:buFontTx/>
              <a:buNone/>
            </a:pPr>
            <a:r>
              <a:rPr lang="es-MX" smtClean="0">
                <a:solidFill>
                  <a:schemeClr val="bg2"/>
                </a:solidFill>
              </a:rPr>
              <a:t>                       se fija un lugar para cada </a:t>
            </a:r>
          </a:p>
          <a:p>
            <a:pPr eaLnBrk="1" hangingPunct="1">
              <a:buFontTx/>
              <a:buNone/>
            </a:pPr>
            <a:r>
              <a:rPr lang="es-MX" smtClean="0">
                <a:solidFill>
                  <a:schemeClr val="bg2"/>
                </a:solidFill>
              </a:rPr>
              <a:t>			       elemento.</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4339" name="Rectangle 3"/>
          <p:cNvSpPr>
            <a:spLocks noGrp="1" noChangeArrowheads="1"/>
          </p:cNvSpPr>
          <p:nvPr>
            <p:ph type="body" idx="1"/>
          </p:nvPr>
        </p:nvSpPr>
        <p:spPr>
          <a:xfrm>
            <a:off x="323850" y="1412875"/>
            <a:ext cx="8424863" cy="2952750"/>
          </a:xfrm>
          <a:ln w="76200">
            <a:solidFill>
              <a:srgbClr val="FF0000"/>
            </a:solidFill>
          </a:ln>
        </p:spPr>
        <p:txBody>
          <a:bodyPr/>
          <a:lstStyle/>
          <a:p>
            <a:pPr eaLnBrk="1" hangingPunct="1">
              <a:buFontTx/>
              <a:buNone/>
            </a:pPr>
            <a:r>
              <a:rPr lang="es-MX" smtClean="0">
                <a:solidFill>
                  <a:schemeClr val="bg2"/>
                </a:solidFill>
              </a:rPr>
              <a:t>En la perspectiva </a:t>
            </a:r>
            <a:r>
              <a:rPr lang="es-MX" b="1" smtClean="0">
                <a:solidFill>
                  <a:srgbClr val="FF3300"/>
                </a:solidFill>
              </a:rPr>
              <a:t>románica</a:t>
            </a:r>
            <a:r>
              <a:rPr lang="es-MX" smtClean="0">
                <a:solidFill>
                  <a:schemeClr val="bg2"/>
                </a:solidFill>
              </a:rPr>
              <a:t>, el personaje principal ocupa la parte alta del cuadro.</a:t>
            </a:r>
          </a:p>
          <a:p>
            <a:pPr eaLnBrk="1" hangingPunct="1">
              <a:buFontTx/>
              <a:buNone/>
            </a:pPr>
            <a:r>
              <a:rPr lang="es-MX" smtClean="0">
                <a:solidFill>
                  <a:schemeClr val="bg2"/>
                </a:solidFill>
              </a:rPr>
              <a:t>Existe una distancia que separa a los seres divinos de los hombres.</a:t>
            </a:r>
          </a:p>
          <a:p>
            <a:pPr eaLnBrk="1" hangingPunct="1">
              <a:buFontTx/>
              <a:buNone/>
            </a:pPr>
            <a:r>
              <a:rPr lang="es-MX" smtClean="0">
                <a:solidFill>
                  <a:schemeClr val="bg2"/>
                </a:solidFill>
              </a:rPr>
              <a:t>Condicionante religioso.</a:t>
            </a:r>
            <a:endParaRPr lang="es-ES" smtClean="0">
              <a:solidFill>
                <a:schemeClr val="bg2"/>
              </a:solidFill>
            </a:endParaRPr>
          </a:p>
        </p:txBody>
      </p:sp>
      <p:pic>
        <p:nvPicPr>
          <p:cNvPr id="14340" name="Picture 4" descr="531px-Meister_aus_Tahull_001"/>
          <p:cNvPicPr>
            <a:picLocks noChangeAspect="1" noChangeArrowheads="1"/>
          </p:cNvPicPr>
          <p:nvPr/>
        </p:nvPicPr>
        <p:blipFill>
          <a:blip r:embed="rId2" cstate="print"/>
          <a:srcRect/>
          <a:stretch>
            <a:fillRect/>
          </a:stretch>
        </p:blipFill>
        <p:spPr bwMode="auto">
          <a:xfrm>
            <a:off x="5292725" y="3141663"/>
            <a:ext cx="3046413" cy="3438525"/>
          </a:xfrm>
          <a:prstGeom prst="rect">
            <a:avLst/>
          </a:prstGeom>
          <a:noFill/>
          <a:ln w="76200">
            <a:solidFill>
              <a:srgbClr val="FF9900"/>
            </a:solid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5363" name="Rectangle 3"/>
          <p:cNvSpPr>
            <a:spLocks noGrp="1" noChangeArrowheads="1"/>
          </p:cNvSpPr>
          <p:nvPr>
            <p:ph type="body" idx="1"/>
          </p:nvPr>
        </p:nvSpPr>
        <p:spPr>
          <a:xfrm>
            <a:off x="395288" y="1196975"/>
            <a:ext cx="8424862" cy="3887788"/>
          </a:xfrm>
          <a:ln w="76200">
            <a:solidFill>
              <a:srgbClr val="FF0000"/>
            </a:solidFill>
          </a:ln>
        </p:spPr>
        <p:txBody>
          <a:bodyPr/>
          <a:lstStyle/>
          <a:p>
            <a:pPr eaLnBrk="1" hangingPunct="1">
              <a:buFontTx/>
              <a:buNone/>
            </a:pPr>
            <a:r>
              <a:rPr lang="es-MX" smtClean="0">
                <a:solidFill>
                  <a:schemeClr val="bg2"/>
                </a:solidFill>
              </a:rPr>
              <a:t>52. ¿Cómo se llama y en qué consiste la perspectiva que se utilizaba en el mundo </a:t>
            </a:r>
            <a:r>
              <a:rPr lang="es-MX" b="1" smtClean="0">
                <a:solidFill>
                  <a:srgbClr val="FF0000"/>
                </a:solidFill>
              </a:rPr>
              <a:t>gótico</a:t>
            </a:r>
            <a:r>
              <a:rPr lang="es-MX" smtClean="0">
                <a:solidFill>
                  <a:schemeClr val="bg2"/>
                </a:solidFill>
              </a:rPr>
              <a:t>?</a:t>
            </a:r>
          </a:p>
          <a:p>
            <a:pPr eaLnBrk="1" hangingPunct="1">
              <a:buFontTx/>
              <a:buNone/>
            </a:pPr>
            <a:r>
              <a:rPr lang="es-MX" b="1" smtClean="0">
                <a:solidFill>
                  <a:srgbClr val="FF0000"/>
                </a:solidFill>
              </a:rPr>
              <a:t>Teológica</a:t>
            </a:r>
            <a:r>
              <a:rPr lang="es-MX" smtClean="0">
                <a:solidFill>
                  <a:srgbClr val="FF0000"/>
                </a:solidFill>
              </a:rPr>
              <a:t>,</a:t>
            </a:r>
            <a:r>
              <a:rPr lang="es-MX" smtClean="0">
                <a:solidFill>
                  <a:schemeClr val="bg2"/>
                </a:solidFill>
              </a:rPr>
              <a:t> los personajes tienen el tamaño que les corresponde </a:t>
            </a:r>
          </a:p>
          <a:p>
            <a:pPr eaLnBrk="1" hangingPunct="1">
              <a:buFontTx/>
              <a:buNone/>
            </a:pPr>
            <a:r>
              <a:rPr lang="es-MX" smtClean="0">
                <a:solidFill>
                  <a:schemeClr val="bg2"/>
                </a:solidFill>
              </a:rPr>
              <a:t>   en función de su </a:t>
            </a:r>
          </a:p>
          <a:p>
            <a:pPr eaLnBrk="1" hangingPunct="1">
              <a:buFontTx/>
              <a:buNone/>
            </a:pPr>
            <a:r>
              <a:rPr lang="es-MX" smtClean="0">
                <a:solidFill>
                  <a:schemeClr val="bg2"/>
                </a:solidFill>
              </a:rPr>
              <a:t>   importancia.</a:t>
            </a:r>
            <a:endParaRPr lang="es-ES" smtClean="0">
              <a:solidFill>
                <a:schemeClr val="bg2"/>
              </a:solidFill>
            </a:endParaRPr>
          </a:p>
        </p:txBody>
      </p:sp>
      <p:pic>
        <p:nvPicPr>
          <p:cNvPr id="15364" name="Picture 4" descr="giovannicimabue%5B1%5Dvirgen+en+el+trono"/>
          <p:cNvPicPr>
            <a:picLocks noChangeAspect="1" noChangeArrowheads="1"/>
          </p:cNvPicPr>
          <p:nvPr/>
        </p:nvPicPr>
        <p:blipFill>
          <a:blip r:embed="rId2" cstate="print"/>
          <a:srcRect/>
          <a:stretch>
            <a:fillRect/>
          </a:stretch>
        </p:blipFill>
        <p:spPr bwMode="auto">
          <a:xfrm>
            <a:off x="5076825" y="3573463"/>
            <a:ext cx="3071813" cy="3141662"/>
          </a:xfrm>
          <a:prstGeom prst="rect">
            <a:avLst/>
          </a:prstGeom>
          <a:noFill/>
          <a:ln w="76200">
            <a:solidFill>
              <a:srgbClr val="993300"/>
            </a:solidFill>
            <a:miter lim="800000"/>
            <a:headEnd/>
            <a:tailEnd/>
          </a:ln>
        </p:spPr>
      </p:pic>
      <p:sp>
        <p:nvSpPr>
          <p:cNvPr id="15365" name="TextBox 6"/>
          <p:cNvSpPr txBox="1">
            <a:spLocks noChangeArrowheads="1"/>
          </p:cNvSpPr>
          <p:nvPr/>
        </p:nvSpPr>
        <p:spPr bwMode="auto">
          <a:xfrm>
            <a:off x="539750" y="5589588"/>
            <a:ext cx="2232025" cy="400050"/>
          </a:xfrm>
          <a:prstGeom prst="rect">
            <a:avLst/>
          </a:prstGeom>
          <a:noFill/>
          <a:ln w="57150">
            <a:solidFill>
              <a:srgbClr val="FF0000"/>
            </a:solidFill>
            <a:miter lim="800000"/>
            <a:headEnd/>
            <a:tailEnd/>
          </a:ln>
        </p:spPr>
        <p:txBody>
          <a:bodyPr>
            <a:spAutoFit/>
          </a:bodyPr>
          <a:lstStyle/>
          <a:p>
            <a:r>
              <a:rPr lang="es-MX">
                <a:solidFill>
                  <a:srgbClr val="FF0000"/>
                </a:solidFill>
              </a:rPr>
              <a:t>ACTIVIDAD I.5  </a:t>
            </a:r>
            <a:r>
              <a:rPr lang="es-MX" sz="2000">
                <a:solidFill>
                  <a:srgbClr val="FF0000"/>
                </a:solidFill>
              </a:rPr>
              <a:t>f)</a:t>
            </a:r>
            <a:endParaRPr lang="es-MX">
              <a:solidFill>
                <a:srgbClr val="FF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6387" name="Rectangle 3"/>
          <p:cNvSpPr>
            <a:spLocks noGrp="1" noChangeArrowheads="1"/>
          </p:cNvSpPr>
          <p:nvPr>
            <p:ph type="body" idx="1"/>
          </p:nvPr>
        </p:nvSpPr>
        <p:spPr>
          <a:xfrm>
            <a:off x="395288" y="1268413"/>
            <a:ext cx="8424862" cy="3529012"/>
          </a:xfrm>
          <a:ln w="76200">
            <a:solidFill>
              <a:srgbClr val="FF0000"/>
            </a:solidFill>
          </a:ln>
        </p:spPr>
        <p:txBody>
          <a:bodyPr/>
          <a:lstStyle/>
          <a:p>
            <a:pPr eaLnBrk="1" hangingPunct="1">
              <a:buFontTx/>
              <a:buNone/>
            </a:pPr>
            <a:r>
              <a:rPr lang="es-MX" sz="2800" b="1" smtClean="0">
                <a:solidFill>
                  <a:schemeClr val="bg2"/>
                </a:solidFill>
              </a:rPr>
              <a:t>Perspectiva Teológica (gótico)</a:t>
            </a:r>
          </a:p>
          <a:p>
            <a:pPr eaLnBrk="1" hangingPunct="1">
              <a:buFontTx/>
              <a:buNone/>
            </a:pPr>
            <a:r>
              <a:rPr lang="es-MX" sz="2800" b="1" smtClean="0">
                <a:solidFill>
                  <a:schemeClr val="bg2"/>
                </a:solidFill>
              </a:rPr>
              <a:t>Dios Padre, Jesucristo y la Virgen son los que presiden la composición, se degradan los santos y los ángeles y el mínimo tamaño para representar al hombre.</a:t>
            </a:r>
          </a:p>
          <a:p>
            <a:pPr eaLnBrk="1" hangingPunct="1">
              <a:buFontTx/>
              <a:buNone/>
            </a:pPr>
            <a:r>
              <a:rPr lang="es-MX" sz="2800" b="1" smtClean="0">
                <a:solidFill>
                  <a:schemeClr val="bg2"/>
                </a:solidFill>
              </a:rPr>
              <a:t>La jerarquización medieval, se abandona en el Renacimiento.</a:t>
            </a:r>
            <a:endParaRPr lang="es-ES" sz="2800" b="1" smtClean="0">
              <a:solidFill>
                <a:schemeClr val="bg2"/>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7411" name="Rectangle 3"/>
          <p:cNvSpPr>
            <a:spLocks noGrp="1" noChangeArrowheads="1"/>
          </p:cNvSpPr>
          <p:nvPr>
            <p:ph type="body" idx="1"/>
          </p:nvPr>
        </p:nvSpPr>
        <p:spPr>
          <a:xfrm>
            <a:off x="395288" y="1268413"/>
            <a:ext cx="8424862" cy="4752975"/>
          </a:xfrm>
          <a:ln w="76200">
            <a:solidFill>
              <a:srgbClr val="FF0000"/>
            </a:solidFill>
          </a:ln>
        </p:spPr>
        <p:txBody>
          <a:bodyPr/>
          <a:lstStyle/>
          <a:p>
            <a:pPr eaLnBrk="1" hangingPunct="1">
              <a:buFontTx/>
              <a:buNone/>
            </a:pPr>
            <a:r>
              <a:rPr lang="es-MX" smtClean="0">
                <a:solidFill>
                  <a:schemeClr val="bg2"/>
                </a:solidFill>
              </a:rPr>
              <a:t>Perspectiva para:</a:t>
            </a:r>
          </a:p>
          <a:p>
            <a:pPr eaLnBrk="1" hangingPunct="1"/>
            <a:r>
              <a:rPr lang="es-MX" smtClean="0">
                <a:solidFill>
                  <a:srgbClr val="FF0000"/>
                </a:solidFill>
              </a:rPr>
              <a:t>Primitivos</a:t>
            </a:r>
            <a:r>
              <a:rPr lang="es-MX" smtClean="0">
                <a:solidFill>
                  <a:schemeClr val="bg2"/>
                </a:solidFill>
              </a:rPr>
              <a:t>.- sin un orden preestablecido.</a:t>
            </a:r>
          </a:p>
          <a:p>
            <a:pPr eaLnBrk="1" hangingPunct="1"/>
            <a:r>
              <a:rPr lang="es-MX" smtClean="0">
                <a:solidFill>
                  <a:srgbClr val="FF0000"/>
                </a:solidFill>
              </a:rPr>
              <a:t>Románico</a:t>
            </a:r>
            <a:r>
              <a:rPr lang="es-MX" smtClean="0">
                <a:solidFill>
                  <a:schemeClr val="bg2"/>
                </a:solidFill>
              </a:rPr>
              <a:t>.-disposición más ordenada,</a:t>
            </a:r>
          </a:p>
          <a:p>
            <a:pPr eaLnBrk="1" hangingPunct="1">
              <a:buFontTx/>
              <a:buNone/>
            </a:pPr>
            <a:r>
              <a:rPr lang="es-MX" smtClean="0">
                <a:solidFill>
                  <a:schemeClr val="bg2"/>
                </a:solidFill>
              </a:rPr>
              <a:t>                      se fija un lugar para cada </a:t>
            </a:r>
          </a:p>
          <a:p>
            <a:pPr eaLnBrk="1" hangingPunct="1">
              <a:buFontTx/>
              <a:buNone/>
            </a:pPr>
            <a:r>
              <a:rPr lang="es-MX" smtClean="0">
                <a:solidFill>
                  <a:schemeClr val="bg2"/>
                </a:solidFill>
              </a:rPr>
              <a:t>			      elemento.</a:t>
            </a:r>
          </a:p>
          <a:p>
            <a:pPr eaLnBrk="1" hangingPunct="1"/>
            <a:r>
              <a:rPr lang="es-MX" smtClean="0">
                <a:solidFill>
                  <a:srgbClr val="FF0000"/>
                </a:solidFill>
              </a:rPr>
              <a:t>Gótico</a:t>
            </a:r>
            <a:r>
              <a:rPr lang="es-MX" smtClean="0">
                <a:solidFill>
                  <a:schemeClr val="bg2"/>
                </a:solidFill>
              </a:rPr>
              <a:t>.-       perspectiva </a:t>
            </a:r>
            <a:r>
              <a:rPr lang="es-MX" b="1" smtClean="0">
                <a:solidFill>
                  <a:srgbClr val="FF0000"/>
                </a:solidFill>
              </a:rPr>
              <a:t>teológica</a:t>
            </a:r>
            <a:r>
              <a:rPr lang="es-MX" smtClean="0">
                <a:solidFill>
                  <a:schemeClr val="bg2"/>
                </a:solidFill>
              </a:rPr>
              <a:t>, los </a:t>
            </a:r>
          </a:p>
          <a:p>
            <a:pPr eaLnBrk="1" hangingPunct="1">
              <a:buFontTx/>
              <a:buNone/>
            </a:pPr>
            <a:r>
              <a:rPr lang="es-MX" smtClean="0">
                <a:solidFill>
                  <a:schemeClr val="bg2"/>
                </a:solidFill>
              </a:rPr>
              <a:t>			      personajes tienen el tamaño </a:t>
            </a:r>
          </a:p>
          <a:p>
            <a:pPr eaLnBrk="1" hangingPunct="1">
              <a:buFontTx/>
              <a:buNone/>
            </a:pPr>
            <a:r>
              <a:rPr lang="es-MX" smtClean="0">
                <a:solidFill>
                  <a:schemeClr val="bg2"/>
                </a:solidFill>
              </a:rPr>
              <a:t>			      correspondiente a su función.</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8435" name="Rectangle 3"/>
          <p:cNvSpPr>
            <a:spLocks noGrp="1" noChangeArrowheads="1"/>
          </p:cNvSpPr>
          <p:nvPr>
            <p:ph type="body" idx="1"/>
          </p:nvPr>
        </p:nvSpPr>
        <p:spPr>
          <a:xfrm>
            <a:off x="395288" y="1268413"/>
            <a:ext cx="8424862" cy="4752975"/>
          </a:xfrm>
          <a:ln w="76200">
            <a:solidFill>
              <a:srgbClr val="FF0000"/>
            </a:solidFill>
          </a:ln>
        </p:spPr>
        <p:txBody>
          <a:bodyPr/>
          <a:lstStyle/>
          <a:p>
            <a:pPr eaLnBrk="1" hangingPunct="1">
              <a:buFontTx/>
              <a:buNone/>
            </a:pPr>
            <a:r>
              <a:rPr lang="es-MX" smtClean="0">
                <a:solidFill>
                  <a:schemeClr val="bg2"/>
                </a:solidFill>
              </a:rPr>
              <a:t>La perspectiva para los </a:t>
            </a:r>
          </a:p>
          <a:p>
            <a:pPr eaLnBrk="1" hangingPunct="1">
              <a:buFontTx/>
              <a:buNone/>
            </a:pPr>
            <a:r>
              <a:rPr lang="es-MX" b="1" smtClean="0">
                <a:solidFill>
                  <a:srgbClr val="FF3300"/>
                </a:solidFill>
              </a:rPr>
              <a:t>primitivos</a:t>
            </a:r>
            <a:r>
              <a:rPr lang="es-MX" smtClean="0">
                <a:solidFill>
                  <a:schemeClr val="bg2"/>
                </a:solidFill>
              </a:rPr>
              <a:t> es sin un </a:t>
            </a:r>
          </a:p>
          <a:p>
            <a:pPr eaLnBrk="1" hangingPunct="1">
              <a:buFontTx/>
              <a:buNone/>
            </a:pPr>
            <a:r>
              <a:rPr lang="es-MX" smtClean="0">
                <a:solidFill>
                  <a:schemeClr val="bg2"/>
                </a:solidFill>
              </a:rPr>
              <a:t>orden preestablecido.</a:t>
            </a:r>
          </a:p>
          <a:p>
            <a:pPr eaLnBrk="1" hangingPunct="1">
              <a:buFontTx/>
              <a:buNone/>
            </a:pPr>
            <a:endParaRPr lang="es-ES" smtClean="0">
              <a:solidFill>
                <a:schemeClr val="bg2"/>
              </a:solidFill>
            </a:endParaRPr>
          </a:p>
        </p:txBody>
      </p:sp>
      <p:pic>
        <p:nvPicPr>
          <p:cNvPr id="18436" name="Picture 5" descr="007valltorta-caza1"/>
          <p:cNvPicPr>
            <a:picLocks noChangeAspect="1" noChangeArrowheads="1"/>
          </p:cNvPicPr>
          <p:nvPr/>
        </p:nvPicPr>
        <p:blipFill>
          <a:blip r:embed="rId2" cstate="print"/>
          <a:srcRect/>
          <a:stretch>
            <a:fillRect/>
          </a:stretch>
        </p:blipFill>
        <p:spPr bwMode="auto">
          <a:xfrm>
            <a:off x="4932363" y="1484313"/>
            <a:ext cx="3921125" cy="4605337"/>
          </a:xfrm>
          <a:prstGeom prst="rect">
            <a:avLst/>
          </a:prstGeom>
          <a:noFill/>
          <a:ln w="76200">
            <a:solidFill>
              <a:srgbClr val="CC3300"/>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9459"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z="2800" smtClean="0">
                <a:solidFill>
                  <a:schemeClr val="bg2"/>
                </a:solidFill>
              </a:rPr>
              <a:t>53. Investiga en la biblioteca dos obras que se ajusten a la perspectiva del mundo </a:t>
            </a:r>
            <a:r>
              <a:rPr lang="es-MX" sz="2800" b="1" smtClean="0">
                <a:solidFill>
                  <a:srgbClr val="FF0000"/>
                </a:solidFill>
              </a:rPr>
              <a:t>románico</a:t>
            </a:r>
            <a:r>
              <a:rPr lang="es-MX" sz="2800" smtClean="0">
                <a:solidFill>
                  <a:srgbClr val="FF0000"/>
                </a:solidFill>
              </a:rPr>
              <a:t> </a:t>
            </a:r>
            <a:r>
              <a:rPr lang="es-MX" sz="2800" smtClean="0">
                <a:solidFill>
                  <a:schemeClr val="bg2"/>
                </a:solidFill>
              </a:rPr>
              <a:t>y dos a la del gótico. </a:t>
            </a:r>
          </a:p>
          <a:p>
            <a:pPr eaLnBrk="1" hangingPunct="1">
              <a:buFontTx/>
              <a:buNone/>
            </a:pPr>
            <a:r>
              <a:rPr lang="es-MX" sz="2800" smtClean="0">
                <a:solidFill>
                  <a:schemeClr val="bg2"/>
                </a:solidFill>
              </a:rPr>
              <a:t>	Descríbelas.</a:t>
            </a:r>
            <a:endParaRPr lang="es-ES" sz="2800" smtClean="0">
              <a:solidFill>
                <a:schemeClr val="bg2"/>
              </a:solidFill>
            </a:endParaRPr>
          </a:p>
        </p:txBody>
      </p:sp>
      <p:pic>
        <p:nvPicPr>
          <p:cNvPr id="19460" name="Picture 5" descr="cantigas"/>
          <p:cNvPicPr>
            <a:picLocks noChangeAspect="1" noChangeArrowheads="1"/>
          </p:cNvPicPr>
          <p:nvPr/>
        </p:nvPicPr>
        <p:blipFill>
          <a:blip r:embed="rId2" cstate="print"/>
          <a:srcRect/>
          <a:stretch>
            <a:fillRect/>
          </a:stretch>
        </p:blipFill>
        <p:spPr bwMode="auto">
          <a:xfrm>
            <a:off x="250825" y="3573463"/>
            <a:ext cx="3816350" cy="2924175"/>
          </a:xfrm>
          <a:prstGeom prst="rect">
            <a:avLst/>
          </a:prstGeom>
          <a:noFill/>
          <a:ln w="76200">
            <a:solidFill>
              <a:srgbClr val="0000FF"/>
            </a:solidFill>
            <a:miter lim="800000"/>
            <a:headEnd/>
            <a:tailEnd/>
          </a:ln>
        </p:spPr>
      </p:pic>
      <p:pic>
        <p:nvPicPr>
          <p:cNvPr id="19461" name="Picture 7" descr="531px-Meister_aus_Tahull_001"/>
          <p:cNvPicPr>
            <a:picLocks noChangeAspect="1" noChangeArrowheads="1"/>
          </p:cNvPicPr>
          <p:nvPr/>
        </p:nvPicPr>
        <p:blipFill>
          <a:blip r:embed="rId3" cstate="print"/>
          <a:srcRect/>
          <a:stretch>
            <a:fillRect/>
          </a:stretch>
        </p:blipFill>
        <p:spPr bwMode="auto">
          <a:xfrm>
            <a:off x="4572000" y="2276475"/>
            <a:ext cx="3876675" cy="4375150"/>
          </a:xfrm>
          <a:prstGeom prst="rect">
            <a:avLst/>
          </a:prstGeom>
          <a:noFill/>
          <a:ln w="76200">
            <a:solidFill>
              <a:srgbClr val="FF9900"/>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20483"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z="2800" smtClean="0">
                <a:solidFill>
                  <a:schemeClr val="bg2"/>
                </a:solidFill>
              </a:rPr>
              <a:t>53. Investiga en la biblioteca dos obras que se ajusten a la perspectiva del mundo románico y dos a la del </a:t>
            </a:r>
            <a:r>
              <a:rPr lang="es-MX" sz="2800" b="1" smtClean="0">
                <a:solidFill>
                  <a:srgbClr val="FF0000"/>
                </a:solidFill>
              </a:rPr>
              <a:t>gótico</a:t>
            </a:r>
            <a:r>
              <a:rPr lang="es-MX" sz="2800" smtClean="0">
                <a:solidFill>
                  <a:schemeClr val="bg2"/>
                </a:solidFill>
              </a:rPr>
              <a:t>. </a:t>
            </a:r>
          </a:p>
          <a:p>
            <a:pPr eaLnBrk="1" hangingPunct="1">
              <a:buFontTx/>
              <a:buNone/>
            </a:pPr>
            <a:r>
              <a:rPr lang="es-MX" sz="2800" smtClean="0">
                <a:solidFill>
                  <a:schemeClr val="bg2"/>
                </a:solidFill>
              </a:rPr>
              <a:t>	Descríbelas.</a:t>
            </a:r>
            <a:endParaRPr lang="es-ES" sz="2800" smtClean="0">
              <a:solidFill>
                <a:schemeClr val="bg2"/>
              </a:solidFill>
            </a:endParaRPr>
          </a:p>
        </p:txBody>
      </p:sp>
      <p:pic>
        <p:nvPicPr>
          <p:cNvPr id="20484" name="Picture 7" descr="h2_1977"/>
          <p:cNvPicPr>
            <a:picLocks noChangeAspect="1" noChangeArrowheads="1"/>
          </p:cNvPicPr>
          <p:nvPr/>
        </p:nvPicPr>
        <p:blipFill>
          <a:blip r:embed="rId2" cstate="print"/>
          <a:srcRect/>
          <a:stretch>
            <a:fillRect/>
          </a:stretch>
        </p:blipFill>
        <p:spPr bwMode="auto">
          <a:xfrm>
            <a:off x="5651500" y="2349500"/>
            <a:ext cx="2451100" cy="4149725"/>
          </a:xfrm>
          <a:prstGeom prst="rect">
            <a:avLst/>
          </a:prstGeom>
          <a:noFill/>
          <a:ln w="76200">
            <a:solidFill>
              <a:srgbClr val="CC3300"/>
            </a:solidFill>
            <a:miter lim="800000"/>
            <a:headEnd/>
            <a:tailEnd/>
          </a:ln>
        </p:spPr>
      </p:pic>
      <p:pic>
        <p:nvPicPr>
          <p:cNvPr id="20485" name="Picture 9" descr="giovannicimabue%5B1%5Dvirgen+en+el+trono"/>
          <p:cNvPicPr>
            <a:picLocks noChangeAspect="1" noChangeArrowheads="1"/>
          </p:cNvPicPr>
          <p:nvPr/>
        </p:nvPicPr>
        <p:blipFill>
          <a:blip r:embed="rId3" cstate="print"/>
          <a:srcRect/>
          <a:stretch>
            <a:fillRect/>
          </a:stretch>
        </p:blipFill>
        <p:spPr bwMode="auto">
          <a:xfrm>
            <a:off x="1476375" y="3213100"/>
            <a:ext cx="3333750" cy="3409950"/>
          </a:xfrm>
          <a:prstGeom prst="rect">
            <a:avLst/>
          </a:prstGeom>
          <a:noFill/>
          <a:ln w="76200">
            <a:solidFill>
              <a:srgbClr val="993300"/>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body" idx="1"/>
          </p:nvPr>
        </p:nvSpPr>
        <p:spPr>
          <a:xfrm>
            <a:off x="755650" y="260350"/>
            <a:ext cx="6985000" cy="288925"/>
          </a:xfrm>
        </p:spPr>
        <p:txBody>
          <a:bodyPr/>
          <a:lstStyle/>
          <a:p>
            <a:pPr eaLnBrk="1" hangingPunct="1">
              <a:lnSpc>
                <a:spcPct val="80000"/>
              </a:lnSpc>
            </a:pPr>
            <a:endParaRPr lang="es-MX" sz="1600" smtClean="0"/>
          </a:p>
        </p:txBody>
      </p:sp>
      <p:sp>
        <p:nvSpPr>
          <p:cNvPr id="3075" name="Text Box 6"/>
          <p:cNvSpPr txBox="1">
            <a:spLocks noChangeArrowheads="1"/>
          </p:cNvSpPr>
          <p:nvPr/>
        </p:nvSpPr>
        <p:spPr bwMode="auto">
          <a:xfrm>
            <a:off x="395288" y="5516563"/>
            <a:ext cx="8497887" cy="1066800"/>
          </a:xfrm>
          <a:prstGeom prst="rect">
            <a:avLst/>
          </a:prstGeom>
          <a:noFill/>
          <a:ln w="9525">
            <a:noFill/>
            <a:miter lim="800000"/>
            <a:headEnd/>
            <a:tailEnd/>
          </a:ln>
        </p:spPr>
        <p:txBody>
          <a:bodyPr>
            <a:spAutoFit/>
          </a:bodyPr>
          <a:lstStyle/>
          <a:p>
            <a:r>
              <a:rPr lang="es-MX" sz="3200">
                <a:solidFill>
                  <a:schemeClr val="accent1"/>
                </a:solidFill>
              </a:rPr>
              <a:t>Unidad 2             Tema 3</a:t>
            </a:r>
          </a:p>
          <a:p>
            <a:r>
              <a:rPr lang="es-MX" sz="3200">
                <a:solidFill>
                  <a:schemeClr val="accent1"/>
                </a:solidFill>
              </a:rPr>
              <a:t>La PINTURA       La estructura de la obra</a:t>
            </a:r>
            <a:endParaRPr lang="es-ES" sz="3200">
              <a:solidFill>
                <a:schemeClr val="accent1"/>
              </a:solidFill>
            </a:endParaRPr>
          </a:p>
        </p:txBody>
      </p:sp>
      <p:pic>
        <p:nvPicPr>
          <p:cNvPr id="3076" name="Picture 7" descr="la%20escuela%20de%20Atenas"/>
          <p:cNvPicPr>
            <a:picLocks noChangeAspect="1" noChangeArrowheads="1"/>
          </p:cNvPicPr>
          <p:nvPr>
            <p:ph type="title"/>
          </p:nvPr>
        </p:nvPicPr>
        <p:blipFill>
          <a:blip r:embed="rId2" cstate="print"/>
          <a:srcRect/>
          <a:stretch>
            <a:fillRect/>
          </a:stretch>
        </p:blipFill>
        <p:spPr>
          <a:xfrm>
            <a:off x="755650" y="0"/>
            <a:ext cx="7451725" cy="5467350"/>
          </a:xfrm>
          <a:noFill/>
          <a:ln w="76200">
            <a:solidFill>
              <a:srgbClr val="FF9900"/>
            </a:solid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21507"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La jerarquización medieval se abandona en el </a:t>
            </a:r>
            <a:r>
              <a:rPr lang="es-MX" b="1" smtClean="0">
                <a:solidFill>
                  <a:srgbClr val="FF0000"/>
                </a:solidFill>
              </a:rPr>
              <a:t>RENACIMIENTO</a:t>
            </a:r>
            <a:r>
              <a:rPr lang="es-MX" smtClean="0">
                <a:solidFill>
                  <a:srgbClr val="FF0000"/>
                </a:solidFill>
              </a:rPr>
              <a:t>.</a:t>
            </a:r>
          </a:p>
          <a:p>
            <a:pPr eaLnBrk="1" hangingPunct="1">
              <a:buFontTx/>
              <a:buNone/>
            </a:pPr>
            <a:r>
              <a:rPr lang="es-MX" smtClean="0">
                <a:solidFill>
                  <a:schemeClr val="bg2"/>
                </a:solidFill>
              </a:rPr>
              <a:t>Aquí el </a:t>
            </a:r>
            <a:r>
              <a:rPr lang="es-MX" b="1" smtClean="0">
                <a:solidFill>
                  <a:srgbClr val="FF0000"/>
                </a:solidFill>
              </a:rPr>
              <a:t>hombre</a:t>
            </a:r>
            <a:r>
              <a:rPr lang="es-MX" smtClean="0">
                <a:solidFill>
                  <a:schemeClr val="bg2"/>
                </a:solidFill>
              </a:rPr>
              <a:t> se convierte en el centro y medida de todas las cosas.</a:t>
            </a:r>
          </a:p>
          <a:p>
            <a:pPr eaLnBrk="1" hangingPunct="1">
              <a:buFontTx/>
              <a:buNone/>
            </a:pPr>
            <a:r>
              <a:rPr lang="es-MX" smtClean="0">
                <a:solidFill>
                  <a:schemeClr val="bg2"/>
                </a:solidFill>
              </a:rPr>
              <a:t>Ya no hay diferencia entre lo espiritual y lo terrenal.</a:t>
            </a:r>
          </a:p>
          <a:p>
            <a:pPr eaLnBrk="1" hangingPunct="1">
              <a:buFontTx/>
              <a:buNone/>
            </a:pPr>
            <a:r>
              <a:rPr lang="es-MX" smtClean="0">
                <a:solidFill>
                  <a:schemeClr val="bg2"/>
                </a:solidFill>
              </a:rPr>
              <a:t>La distribución se realiza en función del hombre.</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22531" name="Rectangle 3"/>
          <p:cNvSpPr>
            <a:spLocks noGrp="1" noChangeArrowheads="1"/>
          </p:cNvSpPr>
          <p:nvPr>
            <p:ph type="body" idx="1"/>
          </p:nvPr>
        </p:nvSpPr>
        <p:spPr>
          <a:xfrm>
            <a:off x="250825" y="1341438"/>
            <a:ext cx="8893175" cy="4824412"/>
          </a:xfrm>
          <a:ln w="76200">
            <a:solidFill>
              <a:srgbClr val="FF0000"/>
            </a:solidFill>
          </a:ln>
        </p:spPr>
        <p:txBody>
          <a:bodyPr/>
          <a:lstStyle/>
          <a:p>
            <a:pPr eaLnBrk="1" hangingPunct="1">
              <a:buFontTx/>
              <a:buNone/>
            </a:pPr>
            <a:r>
              <a:rPr lang="es-MX" sz="2800" smtClean="0">
                <a:solidFill>
                  <a:schemeClr val="bg2"/>
                </a:solidFill>
              </a:rPr>
              <a:t>Es con esta mentalidad racionalista cuando</a:t>
            </a:r>
          </a:p>
          <a:p>
            <a:pPr eaLnBrk="1" hangingPunct="1">
              <a:buFontTx/>
              <a:buNone/>
            </a:pPr>
            <a:r>
              <a:rPr lang="es-MX" sz="2800" smtClean="0">
                <a:solidFill>
                  <a:schemeClr val="bg2"/>
                </a:solidFill>
              </a:rPr>
              <a:t>se descubre y aplica la </a:t>
            </a:r>
            <a:r>
              <a:rPr lang="es-MX" sz="2800" b="1" smtClean="0">
                <a:solidFill>
                  <a:srgbClr val="FF0000"/>
                </a:solidFill>
              </a:rPr>
              <a:t>Perspectiva artificialis</a:t>
            </a:r>
          </a:p>
          <a:p>
            <a:pPr eaLnBrk="1" hangingPunct="1">
              <a:buFontTx/>
              <a:buNone/>
            </a:pPr>
            <a:r>
              <a:rPr lang="es-MX" sz="2400" smtClean="0">
                <a:solidFill>
                  <a:srgbClr val="1C1C1C"/>
                </a:solidFill>
              </a:rPr>
              <a:t>Se crea un </a:t>
            </a:r>
          </a:p>
          <a:p>
            <a:pPr eaLnBrk="1" hangingPunct="1">
              <a:buFontTx/>
              <a:buNone/>
            </a:pPr>
            <a:r>
              <a:rPr lang="es-MX" sz="2400" smtClean="0">
                <a:solidFill>
                  <a:srgbClr val="1C1C1C"/>
                </a:solidFill>
              </a:rPr>
              <a:t>espacio pictórico</a:t>
            </a:r>
          </a:p>
          <a:p>
            <a:pPr eaLnBrk="1" hangingPunct="1">
              <a:buFontTx/>
              <a:buNone/>
            </a:pPr>
            <a:r>
              <a:rPr lang="es-MX" sz="2400" smtClean="0">
                <a:solidFill>
                  <a:srgbClr val="1C1C1C"/>
                </a:solidFill>
              </a:rPr>
              <a:t>homogéneo,</a:t>
            </a:r>
          </a:p>
          <a:p>
            <a:pPr eaLnBrk="1" hangingPunct="1">
              <a:buFontTx/>
              <a:buNone/>
            </a:pPr>
            <a:r>
              <a:rPr lang="es-MX" sz="2400" smtClean="0">
                <a:solidFill>
                  <a:srgbClr val="1C1C1C"/>
                </a:solidFill>
              </a:rPr>
              <a:t>continuo e</a:t>
            </a:r>
          </a:p>
          <a:p>
            <a:pPr eaLnBrk="1" hangingPunct="1">
              <a:buFontTx/>
              <a:buNone/>
            </a:pPr>
            <a:r>
              <a:rPr lang="es-MX" sz="2400" smtClean="0">
                <a:solidFill>
                  <a:srgbClr val="1C1C1C"/>
                </a:solidFill>
              </a:rPr>
              <a:t>infinito. </a:t>
            </a:r>
          </a:p>
          <a:p>
            <a:pPr eaLnBrk="1" hangingPunct="1">
              <a:buFontTx/>
              <a:buNone/>
            </a:pPr>
            <a:r>
              <a:rPr lang="es-MX" sz="2400" smtClean="0">
                <a:solidFill>
                  <a:srgbClr val="1C1C1C"/>
                </a:solidFill>
              </a:rPr>
              <a:t>Cualquier punto</a:t>
            </a:r>
          </a:p>
          <a:p>
            <a:pPr eaLnBrk="1" hangingPunct="1">
              <a:buFontTx/>
              <a:buNone/>
            </a:pPr>
            <a:r>
              <a:rPr lang="es-MX" sz="2400" smtClean="0">
                <a:solidFill>
                  <a:srgbClr val="1C1C1C"/>
                </a:solidFill>
              </a:rPr>
              <a:t>puede tomarse</a:t>
            </a:r>
          </a:p>
          <a:p>
            <a:pPr eaLnBrk="1" hangingPunct="1">
              <a:buFontTx/>
              <a:buNone/>
            </a:pPr>
            <a:r>
              <a:rPr lang="es-MX" sz="2400" smtClean="0">
                <a:solidFill>
                  <a:srgbClr val="1C1C1C"/>
                </a:solidFill>
              </a:rPr>
              <a:t>como centro.</a:t>
            </a:r>
          </a:p>
          <a:p>
            <a:pPr eaLnBrk="1" hangingPunct="1">
              <a:buFontTx/>
              <a:buNone/>
            </a:pPr>
            <a:endParaRPr lang="es-ES" sz="2400" smtClean="0">
              <a:solidFill>
                <a:srgbClr val="1C1C1C"/>
              </a:solidFill>
            </a:endParaRPr>
          </a:p>
        </p:txBody>
      </p:sp>
      <p:pic>
        <p:nvPicPr>
          <p:cNvPr id="22532" name="Picture 4" descr="escuela_atenas"/>
          <p:cNvPicPr>
            <a:picLocks noChangeAspect="1" noChangeArrowheads="1"/>
          </p:cNvPicPr>
          <p:nvPr/>
        </p:nvPicPr>
        <p:blipFill>
          <a:blip r:embed="rId2" cstate="print"/>
          <a:srcRect/>
          <a:stretch>
            <a:fillRect/>
          </a:stretch>
        </p:blipFill>
        <p:spPr bwMode="auto">
          <a:xfrm>
            <a:off x="3348038" y="2549525"/>
            <a:ext cx="5256212" cy="3914775"/>
          </a:xfrm>
          <a:prstGeom prst="rect">
            <a:avLst/>
          </a:prstGeom>
          <a:noFill/>
          <a:ln w="76200">
            <a:solidFill>
              <a:srgbClr val="0000FF"/>
            </a:solid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23555" name="Rectangle 3"/>
          <p:cNvSpPr>
            <a:spLocks noGrp="1" noChangeArrowheads="1"/>
          </p:cNvSpPr>
          <p:nvPr>
            <p:ph type="body" idx="1"/>
          </p:nvPr>
        </p:nvSpPr>
        <p:spPr>
          <a:xfrm>
            <a:off x="323850" y="1052513"/>
            <a:ext cx="7848600" cy="4537075"/>
          </a:xfrm>
          <a:ln w="76200">
            <a:solidFill>
              <a:srgbClr val="FF0000"/>
            </a:solidFill>
          </a:ln>
        </p:spPr>
        <p:txBody>
          <a:bodyPr/>
          <a:lstStyle/>
          <a:p>
            <a:pPr eaLnBrk="1" hangingPunct="1">
              <a:buFontTx/>
              <a:buNone/>
            </a:pPr>
            <a:endParaRPr lang="es-MX" sz="2800" b="1" smtClean="0">
              <a:solidFill>
                <a:srgbClr val="FF0000"/>
              </a:solidFill>
            </a:endParaRPr>
          </a:p>
          <a:p>
            <a:pPr eaLnBrk="1" hangingPunct="1">
              <a:buFontTx/>
              <a:buNone/>
            </a:pPr>
            <a:r>
              <a:rPr lang="es-MX" sz="2800" smtClean="0">
                <a:solidFill>
                  <a:schemeClr val="bg2"/>
                </a:solidFill>
              </a:rPr>
              <a:t>Cuando se utiliza </a:t>
            </a:r>
          </a:p>
          <a:p>
            <a:pPr eaLnBrk="1" hangingPunct="1">
              <a:buFontTx/>
              <a:buNone/>
            </a:pPr>
            <a:r>
              <a:rPr lang="es-MX" sz="2800" b="1" smtClean="0">
                <a:solidFill>
                  <a:srgbClr val="FF0000"/>
                </a:solidFill>
              </a:rPr>
              <a:t>perspectiva central</a:t>
            </a:r>
          </a:p>
          <a:p>
            <a:pPr eaLnBrk="1" hangingPunct="1">
              <a:buFontTx/>
              <a:buNone/>
            </a:pPr>
            <a:r>
              <a:rPr lang="es-MX" sz="2800" smtClean="0">
                <a:solidFill>
                  <a:srgbClr val="1C1C1C"/>
                </a:solidFill>
              </a:rPr>
              <a:t>Los ejes vertical y </a:t>
            </a:r>
          </a:p>
          <a:p>
            <a:pPr eaLnBrk="1" hangingPunct="1">
              <a:buFontTx/>
              <a:buNone/>
            </a:pPr>
            <a:r>
              <a:rPr lang="es-MX" sz="2800" smtClean="0">
                <a:solidFill>
                  <a:srgbClr val="1C1C1C"/>
                </a:solidFill>
              </a:rPr>
              <a:t>horizontal, en su </a:t>
            </a:r>
          </a:p>
          <a:p>
            <a:pPr eaLnBrk="1" hangingPunct="1">
              <a:buFontTx/>
              <a:buNone/>
            </a:pPr>
            <a:r>
              <a:rPr lang="es-MX" sz="2800" smtClean="0">
                <a:solidFill>
                  <a:srgbClr val="1C1C1C"/>
                </a:solidFill>
              </a:rPr>
              <a:t>intersección, coinciden </a:t>
            </a:r>
          </a:p>
          <a:p>
            <a:pPr eaLnBrk="1" hangingPunct="1">
              <a:buFontTx/>
              <a:buNone/>
            </a:pPr>
            <a:r>
              <a:rPr lang="es-MX" sz="2800" smtClean="0">
                <a:solidFill>
                  <a:srgbClr val="1C1C1C"/>
                </a:solidFill>
              </a:rPr>
              <a:t>con el punto de fuga.</a:t>
            </a:r>
            <a:endParaRPr lang="es-ES" sz="2800" smtClean="0">
              <a:solidFill>
                <a:srgbClr val="1C1C1C"/>
              </a:solidFill>
            </a:endParaRPr>
          </a:p>
        </p:txBody>
      </p:sp>
      <p:pic>
        <p:nvPicPr>
          <p:cNvPr id="23556" name="Picture 5" descr="fuqgrq"/>
          <p:cNvPicPr>
            <a:picLocks noChangeAspect="1" noChangeArrowheads="1"/>
          </p:cNvPicPr>
          <p:nvPr/>
        </p:nvPicPr>
        <p:blipFill>
          <a:blip r:embed="rId2" cstate="print"/>
          <a:srcRect/>
          <a:stretch>
            <a:fillRect/>
          </a:stretch>
        </p:blipFill>
        <p:spPr bwMode="auto">
          <a:xfrm>
            <a:off x="4500563" y="765175"/>
            <a:ext cx="3908425" cy="5616575"/>
          </a:xfrm>
          <a:prstGeom prst="rect">
            <a:avLst/>
          </a:prstGeom>
          <a:noFill/>
          <a:ln w="76200">
            <a:solidFill>
              <a:srgbClr val="FF0000"/>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24579" name="Rectangle 3"/>
          <p:cNvSpPr>
            <a:spLocks noGrp="1" noChangeArrowheads="1"/>
          </p:cNvSpPr>
          <p:nvPr>
            <p:ph type="body" idx="1"/>
          </p:nvPr>
        </p:nvSpPr>
        <p:spPr>
          <a:xfrm>
            <a:off x="323850" y="1052513"/>
            <a:ext cx="7848600" cy="4537075"/>
          </a:xfrm>
          <a:ln w="76200">
            <a:solidFill>
              <a:srgbClr val="FF0000"/>
            </a:solidFill>
          </a:ln>
        </p:spPr>
        <p:txBody>
          <a:bodyPr/>
          <a:lstStyle/>
          <a:p>
            <a:pPr eaLnBrk="1" hangingPunct="1">
              <a:buFontTx/>
              <a:buNone/>
            </a:pPr>
            <a:r>
              <a:rPr lang="es-MX" sz="2800" b="1" smtClean="0">
                <a:solidFill>
                  <a:srgbClr val="FF0000"/>
                </a:solidFill>
              </a:rPr>
              <a:t>Perspectiva central</a:t>
            </a:r>
          </a:p>
          <a:p>
            <a:pPr eaLnBrk="1" hangingPunct="1">
              <a:buFontTx/>
              <a:buNone/>
            </a:pPr>
            <a:endParaRPr lang="es-MX" sz="2800" b="1" smtClean="0">
              <a:solidFill>
                <a:srgbClr val="FF0000"/>
              </a:solidFill>
            </a:endParaRPr>
          </a:p>
        </p:txBody>
      </p:sp>
      <p:pic>
        <p:nvPicPr>
          <p:cNvPr id="24580" name="Picture 6" descr="arnolfini"/>
          <p:cNvPicPr>
            <a:picLocks noChangeAspect="1" noChangeArrowheads="1"/>
          </p:cNvPicPr>
          <p:nvPr/>
        </p:nvPicPr>
        <p:blipFill>
          <a:blip r:embed="rId2" cstate="print"/>
          <a:srcRect/>
          <a:stretch>
            <a:fillRect/>
          </a:stretch>
        </p:blipFill>
        <p:spPr bwMode="auto">
          <a:xfrm>
            <a:off x="3995738" y="692150"/>
            <a:ext cx="4408487" cy="5840413"/>
          </a:xfrm>
          <a:prstGeom prst="rect">
            <a:avLst/>
          </a:prstGeom>
          <a:noFill/>
          <a:ln w="76200">
            <a:solidFill>
              <a:schemeClr val="accent2"/>
            </a:solid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25603" name="Rectangle 3"/>
          <p:cNvSpPr>
            <a:spLocks noGrp="1" noChangeArrowheads="1"/>
          </p:cNvSpPr>
          <p:nvPr>
            <p:ph type="body" idx="1"/>
          </p:nvPr>
        </p:nvSpPr>
        <p:spPr>
          <a:xfrm>
            <a:off x="250825" y="1196975"/>
            <a:ext cx="8748713" cy="4968875"/>
          </a:xfrm>
          <a:ln w="76200">
            <a:solidFill>
              <a:srgbClr val="FF0000"/>
            </a:solidFill>
          </a:ln>
        </p:spPr>
        <p:txBody>
          <a:bodyPr/>
          <a:lstStyle/>
          <a:p>
            <a:pPr eaLnBrk="1" hangingPunct="1">
              <a:buFontTx/>
              <a:buNone/>
            </a:pPr>
            <a:r>
              <a:rPr lang="es-MX" b="1" smtClean="0">
                <a:solidFill>
                  <a:schemeClr val="bg2"/>
                </a:solidFill>
              </a:rPr>
              <a:t>				</a:t>
            </a:r>
          </a:p>
          <a:p>
            <a:pPr eaLnBrk="1" hangingPunct="1">
              <a:buFontTx/>
              <a:buNone/>
            </a:pPr>
            <a:r>
              <a:rPr lang="es-MX" sz="2800" b="1" smtClean="0">
                <a:solidFill>
                  <a:schemeClr val="bg2"/>
                </a:solidFill>
              </a:rPr>
              <a:t>				</a:t>
            </a:r>
          </a:p>
          <a:p>
            <a:pPr eaLnBrk="1" hangingPunct="1">
              <a:buFontTx/>
              <a:buNone/>
            </a:pPr>
            <a:r>
              <a:rPr lang="es-MX" sz="2800" b="1" smtClean="0">
                <a:solidFill>
                  <a:schemeClr val="bg2"/>
                </a:solidFill>
              </a:rPr>
              <a:t>				primitiva</a:t>
            </a:r>
            <a:r>
              <a:rPr lang="es-MX" smtClean="0">
                <a:solidFill>
                  <a:schemeClr val="bg2"/>
                </a:solidFill>
              </a:rPr>
              <a:t>	  </a:t>
            </a:r>
            <a:r>
              <a:rPr lang="es-MX" sz="2000" smtClean="0">
                <a:solidFill>
                  <a:schemeClr val="bg2"/>
                </a:solidFill>
              </a:rPr>
              <a:t>el espacio es algo que les viene</a:t>
            </a:r>
          </a:p>
          <a:p>
            <a:pPr eaLnBrk="1" hangingPunct="1">
              <a:buFontTx/>
              <a:buNone/>
            </a:pPr>
            <a:r>
              <a:rPr lang="es-MX" sz="2000" smtClean="0">
                <a:solidFill>
                  <a:schemeClr val="bg2"/>
                </a:solidFill>
              </a:rPr>
              <a:t>						   dado, ellos no aportan nada.</a:t>
            </a:r>
          </a:p>
          <a:p>
            <a:pPr eaLnBrk="1" hangingPunct="1">
              <a:buFontTx/>
              <a:buNone/>
            </a:pPr>
            <a:r>
              <a:rPr lang="es-MX" sz="2000" smtClean="0">
                <a:solidFill>
                  <a:schemeClr val="bg2"/>
                </a:solidFill>
              </a:rPr>
              <a:t>				</a:t>
            </a:r>
            <a:r>
              <a:rPr lang="es-MX" sz="2800" b="1" smtClean="0">
                <a:solidFill>
                  <a:schemeClr val="bg2"/>
                </a:solidFill>
              </a:rPr>
              <a:t>románico</a:t>
            </a:r>
            <a:r>
              <a:rPr lang="es-MX" smtClean="0">
                <a:solidFill>
                  <a:schemeClr val="bg2"/>
                </a:solidFill>
              </a:rPr>
              <a:t>     </a:t>
            </a:r>
            <a:r>
              <a:rPr lang="es-MX" sz="2000" smtClean="0">
                <a:solidFill>
                  <a:schemeClr val="bg2"/>
                </a:solidFill>
              </a:rPr>
              <a:t>el personaje principal se ubica</a:t>
            </a:r>
          </a:p>
          <a:p>
            <a:pPr eaLnBrk="1" hangingPunct="1">
              <a:buFontTx/>
              <a:buNone/>
            </a:pPr>
            <a:r>
              <a:rPr lang="es-MX" sz="2000" smtClean="0">
                <a:solidFill>
                  <a:schemeClr val="bg2"/>
                </a:solidFill>
              </a:rPr>
              <a:t>						    en la parte alta del cuadro.</a:t>
            </a:r>
            <a:endParaRPr lang="es-MX" smtClean="0">
              <a:solidFill>
                <a:schemeClr val="bg2"/>
              </a:solidFill>
            </a:endParaRPr>
          </a:p>
          <a:p>
            <a:pPr eaLnBrk="1" hangingPunct="1">
              <a:buFontTx/>
              <a:buNone/>
            </a:pPr>
            <a:r>
              <a:rPr lang="es-MX" smtClean="0">
                <a:solidFill>
                  <a:schemeClr val="bg2"/>
                </a:solidFill>
              </a:rPr>
              <a:t>Perspectiva	</a:t>
            </a:r>
            <a:r>
              <a:rPr lang="es-MX" sz="2800" b="1" smtClean="0">
                <a:solidFill>
                  <a:schemeClr val="bg2"/>
                </a:solidFill>
              </a:rPr>
              <a:t>gótico</a:t>
            </a:r>
            <a:r>
              <a:rPr lang="es-MX" smtClean="0">
                <a:solidFill>
                  <a:schemeClr val="bg2"/>
                </a:solidFill>
              </a:rPr>
              <a:t>	   </a:t>
            </a:r>
            <a:r>
              <a:rPr lang="es-MX" sz="2000" smtClean="0">
                <a:solidFill>
                  <a:schemeClr val="bg2"/>
                </a:solidFill>
              </a:rPr>
              <a:t>teológica.</a:t>
            </a:r>
            <a:endParaRPr lang="es-MX" smtClean="0">
              <a:solidFill>
                <a:schemeClr val="bg2"/>
              </a:solidFill>
            </a:endParaRPr>
          </a:p>
          <a:p>
            <a:pPr eaLnBrk="1" hangingPunct="1">
              <a:buFontTx/>
              <a:buNone/>
            </a:pPr>
            <a:r>
              <a:rPr lang="es-MX" sz="2800" b="1" smtClean="0">
                <a:solidFill>
                  <a:schemeClr val="bg2"/>
                </a:solidFill>
              </a:rPr>
              <a:t>				renacimiento</a:t>
            </a:r>
            <a:r>
              <a:rPr lang="es-MX" smtClean="0">
                <a:solidFill>
                  <a:schemeClr val="bg2"/>
                </a:solidFill>
              </a:rPr>
              <a:t> </a:t>
            </a:r>
            <a:r>
              <a:rPr lang="es-MX" sz="2000" smtClean="0">
                <a:solidFill>
                  <a:schemeClr val="bg2"/>
                </a:solidFill>
              </a:rPr>
              <a:t>hombre es el centro y </a:t>
            </a:r>
          </a:p>
          <a:p>
            <a:pPr eaLnBrk="1" hangingPunct="1">
              <a:buFontTx/>
              <a:buNone/>
            </a:pPr>
            <a:r>
              <a:rPr lang="es-MX" sz="2000" smtClean="0">
                <a:solidFill>
                  <a:schemeClr val="bg2"/>
                </a:solidFill>
              </a:rPr>
              <a:t>						       medida de todas las cosas.</a:t>
            </a:r>
          </a:p>
          <a:p>
            <a:pPr eaLnBrk="1" hangingPunct="1">
              <a:buFontTx/>
              <a:buNone/>
            </a:pPr>
            <a:r>
              <a:rPr lang="es-MX" smtClean="0">
                <a:solidFill>
                  <a:schemeClr val="bg2"/>
                </a:solidFill>
              </a:rPr>
              <a:t>				</a:t>
            </a:r>
            <a:endParaRPr lang="es-ES" sz="2800" b="1" smtClean="0">
              <a:solidFill>
                <a:schemeClr val="bg2"/>
              </a:solidFill>
            </a:endParaRPr>
          </a:p>
        </p:txBody>
      </p:sp>
      <p:sp>
        <p:nvSpPr>
          <p:cNvPr id="25604" name="AutoShape 4"/>
          <p:cNvSpPr>
            <a:spLocks/>
          </p:cNvSpPr>
          <p:nvPr/>
        </p:nvSpPr>
        <p:spPr bwMode="auto">
          <a:xfrm>
            <a:off x="2555875" y="2060575"/>
            <a:ext cx="360363" cy="4103688"/>
          </a:xfrm>
          <a:prstGeom prst="leftBrace">
            <a:avLst>
              <a:gd name="adj1" fmla="val 59311"/>
              <a:gd name="adj2" fmla="val 50000"/>
            </a:avLst>
          </a:prstGeom>
          <a:noFill/>
          <a:ln w="38100">
            <a:solidFill>
              <a:srgbClr val="1C1C1C"/>
            </a:solidFill>
            <a:round/>
            <a:headEnd/>
            <a:tailEnd/>
          </a:ln>
        </p:spPr>
        <p:txBody>
          <a:bodyPr wrap="none" anchor="ctr"/>
          <a:lstStyle/>
          <a:p>
            <a:endParaRPr lang="es-MX"/>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26627" name="Rectangle 3"/>
          <p:cNvSpPr>
            <a:spLocks noGrp="1" noChangeArrowheads="1"/>
          </p:cNvSpPr>
          <p:nvPr>
            <p:ph type="body" idx="1"/>
          </p:nvPr>
        </p:nvSpPr>
        <p:spPr>
          <a:xfrm>
            <a:off x="323850" y="1484313"/>
            <a:ext cx="8424863" cy="4176712"/>
          </a:xfrm>
          <a:ln w="76200">
            <a:solidFill>
              <a:srgbClr val="FF0000"/>
            </a:solidFill>
          </a:ln>
        </p:spPr>
        <p:txBody>
          <a:bodyPr/>
          <a:lstStyle/>
          <a:p>
            <a:pPr eaLnBrk="1" hangingPunct="1">
              <a:lnSpc>
                <a:spcPct val="80000"/>
              </a:lnSpc>
              <a:buFontTx/>
              <a:buNone/>
            </a:pPr>
            <a:r>
              <a:rPr lang="es-MX" sz="2400" smtClean="0">
                <a:solidFill>
                  <a:schemeClr val="bg2"/>
                </a:solidFill>
              </a:rPr>
              <a:t>54. ¿Qué diferencia existe entre las dos perspectivas anteriores y la del renacimiento?</a:t>
            </a:r>
          </a:p>
          <a:p>
            <a:pPr eaLnBrk="1" hangingPunct="1">
              <a:lnSpc>
                <a:spcPct val="80000"/>
              </a:lnSpc>
              <a:buFontTx/>
              <a:buNone/>
            </a:pPr>
            <a:endParaRPr lang="es-MX" sz="2400" smtClean="0">
              <a:solidFill>
                <a:schemeClr val="bg2"/>
              </a:solidFill>
            </a:endParaRPr>
          </a:p>
          <a:p>
            <a:pPr eaLnBrk="1" hangingPunct="1">
              <a:lnSpc>
                <a:spcPct val="80000"/>
              </a:lnSpc>
              <a:buFontTx/>
              <a:buNone/>
            </a:pPr>
            <a:r>
              <a:rPr lang="es-MX" sz="2400" smtClean="0">
                <a:solidFill>
                  <a:schemeClr val="bg2"/>
                </a:solidFill>
              </a:rPr>
              <a:t>PERSPECTIVA:</a:t>
            </a:r>
          </a:p>
          <a:p>
            <a:pPr eaLnBrk="1" hangingPunct="1">
              <a:lnSpc>
                <a:spcPct val="80000"/>
              </a:lnSpc>
              <a:buFontTx/>
              <a:buNone/>
            </a:pPr>
            <a:r>
              <a:rPr lang="es-MX" sz="2000" smtClean="0">
                <a:solidFill>
                  <a:schemeClr val="bg2"/>
                </a:solidFill>
              </a:rPr>
              <a:t>Románica.-       el personaje principal ocupa la parte alta del cuadro.</a:t>
            </a:r>
          </a:p>
          <a:p>
            <a:pPr eaLnBrk="1" hangingPunct="1">
              <a:lnSpc>
                <a:spcPct val="80000"/>
              </a:lnSpc>
              <a:buFontTx/>
              <a:buNone/>
            </a:pPr>
            <a:endParaRPr lang="es-MX" sz="2000" smtClean="0">
              <a:solidFill>
                <a:schemeClr val="bg2"/>
              </a:solidFill>
            </a:endParaRPr>
          </a:p>
          <a:p>
            <a:pPr eaLnBrk="1" hangingPunct="1">
              <a:lnSpc>
                <a:spcPct val="80000"/>
              </a:lnSpc>
              <a:buFontTx/>
              <a:buNone/>
            </a:pPr>
            <a:r>
              <a:rPr lang="es-MX" sz="2000" smtClean="0">
                <a:solidFill>
                  <a:schemeClr val="bg2"/>
                </a:solidFill>
              </a:rPr>
              <a:t>Gótica.-             perspectiva teológica, los personajes tienen el tamaño </a:t>
            </a:r>
          </a:p>
          <a:p>
            <a:pPr eaLnBrk="1" hangingPunct="1">
              <a:lnSpc>
                <a:spcPct val="80000"/>
              </a:lnSpc>
              <a:buFontTx/>
              <a:buNone/>
            </a:pPr>
            <a:r>
              <a:rPr lang="es-MX" sz="2000" smtClean="0">
                <a:solidFill>
                  <a:schemeClr val="bg2"/>
                </a:solidFill>
              </a:rPr>
              <a:t>		             en función de su importancia.</a:t>
            </a:r>
          </a:p>
          <a:p>
            <a:pPr eaLnBrk="1" hangingPunct="1">
              <a:lnSpc>
                <a:spcPct val="80000"/>
              </a:lnSpc>
              <a:buFontTx/>
              <a:buNone/>
            </a:pPr>
            <a:endParaRPr lang="es-MX" sz="2000" smtClean="0">
              <a:solidFill>
                <a:schemeClr val="bg2"/>
              </a:solidFill>
            </a:endParaRPr>
          </a:p>
          <a:p>
            <a:pPr eaLnBrk="1" hangingPunct="1">
              <a:lnSpc>
                <a:spcPct val="80000"/>
              </a:lnSpc>
              <a:buFontTx/>
              <a:buNone/>
            </a:pPr>
            <a:r>
              <a:rPr lang="es-MX" sz="2000" smtClean="0">
                <a:solidFill>
                  <a:schemeClr val="bg2"/>
                </a:solidFill>
              </a:rPr>
              <a:t>Renacentista.-  el hombre se convierte en el centro y medida de todas</a:t>
            </a:r>
          </a:p>
          <a:p>
            <a:pPr eaLnBrk="1" hangingPunct="1">
              <a:lnSpc>
                <a:spcPct val="80000"/>
              </a:lnSpc>
              <a:buFontTx/>
              <a:buNone/>
            </a:pPr>
            <a:r>
              <a:rPr lang="es-MX" sz="2000" smtClean="0">
                <a:solidFill>
                  <a:schemeClr val="bg2"/>
                </a:solidFill>
              </a:rPr>
              <a:t>			las cosas.</a:t>
            </a:r>
          </a:p>
          <a:p>
            <a:pPr eaLnBrk="1" hangingPunct="1">
              <a:lnSpc>
                <a:spcPct val="80000"/>
              </a:lnSpc>
              <a:buFontTx/>
              <a:buNone/>
            </a:pPr>
            <a:r>
              <a:rPr lang="es-MX" sz="2000" smtClean="0">
                <a:solidFill>
                  <a:schemeClr val="bg2"/>
                </a:solidFill>
              </a:rPr>
              <a:t>		</a:t>
            </a:r>
          </a:p>
          <a:p>
            <a:pPr eaLnBrk="1" hangingPunct="1">
              <a:lnSpc>
                <a:spcPct val="80000"/>
              </a:lnSpc>
              <a:buFontTx/>
              <a:buNone/>
            </a:pPr>
            <a:endParaRPr lang="es-ES" sz="2000" smtClean="0">
              <a:solidFill>
                <a:schemeClr val="bg2"/>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27651" name="Rectangle 3"/>
          <p:cNvSpPr>
            <a:spLocks noGrp="1" noChangeArrowheads="1"/>
          </p:cNvSpPr>
          <p:nvPr>
            <p:ph type="body" idx="1"/>
          </p:nvPr>
        </p:nvSpPr>
        <p:spPr>
          <a:xfrm>
            <a:off x="250825" y="1052513"/>
            <a:ext cx="8677275" cy="4392612"/>
          </a:xfrm>
          <a:ln w="76200">
            <a:solidFill>
              <a:srgbClr val="FF0000"/>
            </a:solidFill>
          </a:ln>
        </p:spPr>
        <p:txBody>
          <a:bodyPr/>
          <a:lstStyle/>
          <a:p>
            <a:pPr eaLnBrk="1" hangingPunct="1">
              <a:buFontTx/>
              <a:buNone/>
            </a:pPr>
            <a:r>
              <a:rPr lang="es-MX" sz="2800" smtClean="0">
                <a:solidFill>
                  <a:schemeClr val="bg2"/>
                </a:solidFill>
              </a:rPr>
              <a:t>55. Caracteriza la perspectiva del </a:t>
            </a:r>
            <a:r>
              <a:rPr lang="es-MX" sz="2800" b="1" smtClean="0">
                <a:solidFill>
                  <a:srgbClr val="FF0000"/>
                </a:solidFill>
              </a:rPr>
              <a:t>renacimiento.</a:t>
            </a:r>
          </a:p>
          <a:p>
            <a:pPr eaLnBrk="1" hangingPunct="1">
              <a:buFontTx/>
              <a:buNone/>
            </a:pPr>
            <a:r>
              <a:rPr lang="es-MX" sz="2800" smtClean="0">
                <a:solidFill>
                  <a:schemeClr val="bg2"/>
                </a:solidFill>
              </a:rPr>
              <a:t>Que el hombre </a:t>
            </a:r>
          </a:p>
          <a:p>
            <a:pPr eaLnBrk="1" hangingPunct="1">
              <a:buFontTx/>
              <a:buNone/>
            </a:pPr>
            <a:r>
              <a:rPr lang="es-MX" sz="2800" smtClean="0">
                <a:solidFill>
                  <a:schemeClr val="bg2"/>
                </a:solidFill>
              </a:rPr>
              <a:t>es el centro y </a:t>
            </a:r>
          </a:p>
          <a:p>
            <a:pPr eaLnBrk="1" hangingPunct="1">
              <a:buFontTx/>
              <a:buNone/>
            </a:pPr>
            <a:r>
              <a:rPr lang="es-MX" sz="2800" smtClean="0">
                <a:solidFill>
                  <a:schemeClr val="bg2"/>
                </a:solidFill>
              </a:rPr>
              <a:t>medida; </a:t>
            </a:r>
          </a:p>
          <a:p>
            <a:pPr eaLnBrk="1" hangingPunct="1">
              <a:buFontTx/>
              <a:buNone/>
            </a:pPr>
            <a:r>
              <a:rPr lang="es-MX" sz="2800" smtClean="0">
                <a:solidFill>
                  <a:schemeClr val="bg2"/>
                </a:solidFill>
              </a:rPr>
              <a:t>generalmente </a:t>
            </a:r>
          </a:p>
          <a:p>
            <a:pPr eaLnBrk="1" hangingPunct="1">
              <a:buFontTx/>
              <a:buNone/>
            </a:pPr>
            <a:r>
              <a:rPr lang="es-MX" sz="2800" smtClean="0">
                <a:solidFill>
                  <a:schemeClr val="bg2"/>
                </a:solidFill>
              </a:rPr>
              <a:t>se usa una </a:t>
            </a:r>
          </a:p>
          <a:p>
            <a:pPr eaLnBrk="1" hangingPunct="1">
              <a:buFontTx/>
              <a:buNone/>
            </a:pPr>
            <a:r>
              <a:rPr lang="es-MX" sz="2800" smtClean="0">
                <a:solidFill>
                  <a:schemeClr val="bg2"/>
                </a:solidFill>
              </a:rPr>
              <a:t>perspectiva </a:t>
            </a:r>
          </a:p>
          <a:p>
            <a:pPr eaLnBrk="1" hangingPunct="1">
              <a:buFontTx/>
              <a:buNone/>
            </a:pPr>
            <a:r>
              <a:rPr lang="es-MX" sz="2800" smtClean="0">
                <a:solidFill>
                  <a:schemeClr val="bg2"/>
                </a:solidFill>
              </a:rPr>
              <a:t>central.</a:t>
            </a:r>
            <a:endParaRPr lang="es-ES" sz="2800" smtClean="0">
              <a:solidFill>
                <a:schemeClr val="bg2"/>
              </a:solidFill>
            </a:endParaRPr>
          </a:p>
        </p:txBody>
      </p:sp>
      <p:pic>
        <p:nvPicPr>
          <p:cNvPr id="27652" name="Picture 9" descr="escuela_atenas"/>
          <p:cNvPicPr>
            <a:picLocks noChangeAspect="1" noChangeArrowheads="1"/>
          </p:cNvPicPr>
          <p:nvPr/>
        </p:nvPicPr>
        <p:blipFill>
          <a:blip r:embed="rId2" cstate="print"/>
          <a:srcRect/>
          <a:stretch>
            <a:fillRect/>
          </a:stretch>
        </p:blipFill>
        <p:spPr bwMode="auto">
          <a:xfrm>
            <a:off x="3132138" y="1701800"/>
            <a:ext cx="5857875" cy="4364038"/>
          </a:xfrm>
          <a:prstGeom prst="rect">
            <a:avLst/>
          </a:prstGeom>
          <a:noFill/>
          <a:ln w="76200">
            <a:solidFill>
              <a:srgbClr val="0000FF"/>
            </a:solidFill>
            <a:miter lim="800000"/>
            <a:headEnd/>
            <a:tailEnd/>
          </a:ln>
        </p:spPr>
      </p:pic>
      <p:sp>
        <p:nvSpPr>
          <p:cNvPr id="27653" name="TextBox 6"/>
          <p:cNvSpPr txBox="1">
            <a:spLocks noChangeArrowheads="1"/>
          </p:cNvSpPr>
          <p:nvPr/>
        </p:nvSpPr>
        <p:spPr bwMode="auto">
          <a:xfrm>
            <a:off x="539750" y="5589588"/>
            <a:ext cx="2232025" cy="400050"/>
          </a:xfrm>
          <a:prstGeom prst="rect">
            <a:avLst/>
          </a:prstGeom>
          <a:noFill/>
          <a:ln w="57150">
            <a:solidFill>
              <a:srgbClr val="FF0000"/>
            </a:solidFill>
            <a:miter lim="800000"/>
            <a:headEnd/>
            <a:tailEnd/>
          </a:ln>
        </p:spPr>
        <p:txBody>
          <a:bodyPr>
            <a:spAutoFit/>
          </a:bodyPr>
          <a:lstStyle/>
          <a:p>
            <a:r>
              <a:rPr lang="es-MX">
                <a:solidFill>
                  <a:srgbClr val="FF0000"/>
                </a:solidFill>
              </a:rPr>
              <a:t>ACTIVIDAD I.5  </a:t>
            </a:r>
            <a:r>
              <a:rPr lang="es-MX" sz="2000">
                <a:solidFill>
                  <a:srgbClr val="FF0000"/>
                </a:solidFill>
              </a:rPr>
              <a:t>g)</a:t>
            </a:r>
            <a:endParaRPr lang="es-MX">
              <a:solidFill>
                <a:srgbClr val="FF00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28675"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Ya a fines del siglo XV y principio del XVI, se inician nuevos caminos a la organización del espacio.</a:t>
            </a:r>
          </a:p>
          <a:p>
            <a:pPr eaLnBrk="1" hangingPunct="1">
              <a:buFontTx/>
              <a:buNone/>
            </a:pPr>
            <a:r>
              <a:rPr lang="es-MX" smtClean="0">
                <a:solidFill>
                  <a:schemeClr val="bg2"/>
                </a:solidFill>
              </a:rPr>
              <a:t>Aparecen:</a:t>
            </a:r>
          </a:p>
          <a:p>
            <a:pPr eaLnBrk="1" hangingPunct="1">
              <a:buFontTx/>
              <a:buNone/>
            </a:pPr>
            <a:r>
              <a:rPr lang="es-MX" smtClean="0">
                <a:solidFill>
                  <a:schemeClr val="bg2"/>
                </a:solidFill>
              </a:rPr>
              <a:t>		la perspectiva de color</a:t>
            </a:r>
          </a:p>
          <a:p>
            <a:pPr eaLnBrk="1" hangingPunct="1">
              <a:buFontTx/>
              <a:buNone/>
            </a:pPr>
            <a:r>
              <a:rPr lang="es-MX" smtClean="0">
                <a:solidFill>
                  <a:schemeClr val="bg2"/>
                </a:solidFill>
              </a:rPr>
              <a:t>		la perspectiva menguante </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29699"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La ciencia de la pintura es madre de la perspectiva, la ciencia de las líneas de visión, se divide en tres partes:</a:t>
            </a:r>
          </a:p>
          <a:p>
            <a:pPr eaLnBrk="1" hangingPunct="1">
              <a:buFontTx/>
              <a:buNone/>
            </a:pPr>
            <a:r>
              <a:rPr lang="es-MX" smtClean="0">
                <a:solidFill>
                  <a:schemeClr val="bg2"/>
                </a:solidFill>
              </a:rPr>
              <a:t>		</a:t>
            </a:r>
            <a:r>
              <a:rPr lang="es-MX" sz="2800" b="1" smtClean="0">
                <a:solidFill>
                  <a:schemeClr val="bg2"/>
                </a:solidFill>
              </a:rPr>
              <a:t>perspectiva </a:t>
            </a:r>
            <a:r>
              <a:rPr lang="es-MX" sz="2800" b="1" smtClean="0">
                <a:solidFill>
                  <a:srgbClr val="FF0000"/>
                </a:solidFill>
              </a:rPr>
              <a:t>lineal</a:t>
            </a:r>
            <a:r>
              <a:rPr lang="es-MX" sz="2800" b="1" smtClean="0">
                <a:solidFill>
                  <a:schemeClr val="bg2"/>
                </a:solidFill>
              </a:rPr>
              <a:t>.-</a:t>
            </a:r>
            <a:r>
              <a:rPr lang="es-MX" sz="2800" smtClean="0">
                <a:solidFill>
                  <a:schemeClr val="bg2"/>
                </a:solidFill>
              </a:rPr>
              <a:t> construcción de las líneas de los cuerpos.</a:t>
            </a:r>
          </a:p>
          <a:p>
            <a:pPr eaLnBrk="1" hangingPunct="1">
              <a:buFontTx/>
              <a:buNone/>
            </a:pPr>
            <a:r>
              <a:rPr lang="es-MX" sz="2800" smtClean="0">
                <a:solidFill>
                  <a:schemeClr val="bg2"/>
                </a:solidFill>
              </a:rPr>
              <a:t>		</a:t>
            </a:r>
            <a:r>
              <a:rPr lang="es-MX" sz="2800" b="1" smtClean="0">
                <a:solidFill>
                  <a:schemeClr val="bg2"/>
                </a:solidFill>
              </a:rPr>
              <a:t>perspectiva de </a:t>
            </a:r>
            <a:r>
              <a:rPr lang="es-MX" sz="2800" b="1" smtClean="0">
                <a:solidFill>
                  <a:srgbClr val="FF0000"/>
                </a:solidFill>
              </a:rPr>
              <a:t>color</a:t>
            </a:r>
            <a:r>
              <a:rPr lang="es-MX" sz="2800" b="1" smtClean="0">
                <a:solidFill>
                  <a:schemeClr val="bg2"/>
                </a:solidFill>
              </a:rPr>
              <a:t>.-</a:t>
            </a:r>
            <a:r>
              <a:rPr lang="es-MX" sz="2800" smtClean="0">
                <a:solidFill>
                  <a:schemeClr val="bg2"/>
                </a:solidFill>
              </a:rPr>
              <a:t> difuminación de los colores.</a:t>
            </a:r>
          </a:p>
          <a:p>
            <a:pPr eaLnBrk="1" hangingPunct="1">
              <a:buFontTx/>
              <a:buNone/>
            </a:pPr>
            <a:r>
              <a:rPr lang="es-MX" sz="2800" smtClean="0">
                <a:solidFill>
                  <a:schemeClr val="bg2"/>
                </a:solidFill>
              </a:rPr>
              <a:t>		</a:t>
            </a:r>
            <a:r>
              <a:rPr lang="es-MX" sz="2800" b="1" smtClean="0">
                <a:solidFill>
                  <a:schemeClr val="bg2"/>
                </a:solidFill>
              </a:rPr>
              <a:t>perspectiva </a:t>
            </a:r>
            <a:r>
              <a:rPr lang="es-MX" sz="2800" b="1" smtClean="0">
                <a:solidFill>
                  <a:srgbClr val="FF0000"/>
                </a:solidFill>
              </a:rPr>
              <a:t>menguante</a:t>
            </a:r>
            <a:r>
              <a:rPr lang="es-MX" sz="2800" b="1" smtClean="0">
                <a:solidFill>
                  <a:schemeClr val="bg2"/>
                </a:solidFill>
              </a:rPr>
              <a:t>.-</a:t>
            </a:r>
            <a:r>
              <a:rPr lang="es-MX" sz="2800" smtClean="0">
                <a:solidFill>
                  <a:schemeClr val="bg2"/>
                </a:solidFill>
              </a:rPr>
              <a:t> pérdida de determinación de los cuerpos.</a:t>
            </a:r>
            <a:endParaRPr lang="es-ES" sz="2800" smtClean="0">
              <a:solidFill>
                <a:schemeClr val="bg2"/>
              </a:solidFill>
            </a:endParaRPr>
          </a:p>
        </p:txBody>
      </p:sp>
      <p:sp>
        <p:nvSpPr>
          <p:cNvPr id="29700" name="TextBox 5"/>
          <p:cNvSpPr txBox="1">
            <a:spLocks noChangeArrowheads="1"/>
          </p:cNvSpPr>
          <p:nvPr/>
        </p:nvSpPr>
        <p:spPr bwMode="auto">
          <a:xfrm>
            <a:off x="611188" y="6092825"/>
            <a:ext cx="2520950" cy="400050"/>
          </a:xfrm>
          <a:prstGeom prst="rect">
            <a:avLst/>
          </a:prstGeom>
          <a:noFill/>
          <a:ln w="57150">
            <a:solidFill>
              <a:srgbClr val="FF0000"/>
            </a:solidFill>
            <a:miter lim="800000"/>
            <a:headEnd/>
            <a:tailEnd/>
          </a:ln>
        </p:spPr>
        <p:txBody>
          <a:bodyPr>
            <a:spAutoFit/>
          </a:bodyPr>
          <a:lstStyle/>
          <a:p>
            <a:r>
              <a:rPr lang="es-MX">
                <a:solidFill>
                  <a:srgbClr val="FF0000"/>
                </a:solidFill>
              </a:rPr>
              <a:t>ACTIVIDAD I.5  </a:t>
            </a:r>
            <a:r>
              <a:rPr lang="es-MX" sz="2000">
                <a:solidFill>
                  <a:srgbClr val="FF0000"/>
                </a:solidFill>
              </a:rPr>
              <a:t>h), i)</a:t>
            </a:r>
            <a:endParaRPr lang="es-MX">
              <a:solidFill>
                <a:srgbClr val="FF00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30723"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z="2800" smtClean="0">
                <a:solidFill>
                  <a:schemeClr val="bg2"/>
                </a:solidFill>
              </a:rPr>
              <a:t>Perspectiva </a:t>
            </a:r>
            <a:r>
              <a:rPr lang="es-MX" sz="2800" b="1" smtClean="0">
                <a:solidFill>
                  <a:srgbClr val="FF3300"/>
                </a:solidFill>
              </a:rPr>
              <a:t>menguante</a:t>
            </a:r>
            <a:r>
              <a:rPr lang="es-MX" sz="2800" smtClean="0">
                <a:solidFill>
                  <a:schemeClr val="bg2"/>
                </a:solidFill>
              </a:rPr>
              <a:t>, </a:t>
            </a:r>
          </a:p>
          <a:p>
            <a:pPr eaLnBrk="1" hangingPunct="1">
              <a:buFontTx/>
              <a:buNone/>
            </a:pPr>
            <a:r>
              <a:rPr lang="es-MX" sz="2800" smtClean="0">
                <a:solidFill>
                  <a:schemeClr val="bg2"/>
                </a:solidFill>
              </a:rPr>
              <a:t>pérdida de determinación de los cuerpos.</a:t>
            </a:r>
            <a:endParaRPr lang="es-ES" sz="2800" smtClean="0">
              <a:solidFill>
                <a:schemeClr val="bg2"/>
              </a:solidFill>
            </a:endParaRPr>
          </a:p>
        </p:txBody>
      </p:sp>
      <p:pic>
        <p:nvPicPr>
          <p:cNvPr id="30724" name="Picture 7" descr="402">
            <a:hlinkClick r:id="rId2"/>
          </p:cNvPr>
          <p:cNvPicPr>
            <a:picLocks noChangeAspect="1" noChangeArrowheads="1"/>
          </p:cNvPicPr>
          <p:nvPr/>
        </p:nvPicPr>
        <p:blipFill>
          <a:blip r:embed="rId3" cstate="print"/>
          <a:srcRect/>
          <a:stretch>
            <a:fillRect/>
          </a:stretch>
        </p:blipFill>
        <p:spPr bwMode="auto">
          <a:xfrm>
            <a:off x="2843213" y="2349500"/>
            <a:ext cx="5581650" cy="4156075"/>
          </a:xfrm>
          <a:prstGeom prst="rect">
            <a:avLst/>
          </a:prstGeom>
          <a:noFill/>
          <a:ln w="76200">
            <a:solidFill>
              <a:schemeClr val="folHlink"/>
            </a:solid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4099" name="Rectangle 3"/>
          <p:cNvSpPr>
            <a:spLocks noGrp="1" noChangeArrowheads="1"/>
          </p:cNvSpPr>
          <p:nvPr>
            <p:ph type="body" idx="1"/>
          </p:nvPr>
        </p:nvSpPr>
        <p:spPr>
          <a:xfrm>
            <a:off x="971550" y="1773238"/>
            <a:ext cx="7415213" cy="2160587"/>
          </a:xfrm>
          <a:ln w="76200">
            <a:solidFill>
              <a:srgbClr val="FF0000"/>
            </a:solidFill>
          </a:ln>
        </p:spPr>
        <p:txBody>
          <a:bodyPr/>
          <a:lstStyle/>
          <a:p>
            <a:pPr eaLnBrk="1" hangingPunct="1">
              <a:buFontTx/>
              <a:buNone/>
            </a:pPr>
            <a:r>
              <a:rPr lang="es-MX" smtClean="0">
                <a:solidFill>
                  <a:schemeClr val="bg2"/>
                </a:solidFill>
              </a:rPr>
              <a:t>Las </a:t>
            </a:r>
            <a:r>
              <a:rPr lang="es-MX" b="1" smtClean="0">
                <a:solidFill>
                  <a:schemeClr val="bg2"/>
                </a:solidFill>
              </a:rPr>
              <a:t>formas</a:t>
            </a:r>
            <a:r>
              <a:rPr lang="es-MX" smtClean="0">
                <a:solidFill>
                  <a:schemeClr val="bg2"/>
                </a:solidFill>
              </a:rPr>
              <a:t> adquieren su </a:t>
            </a:r>
            <a:r>
              <a:rPr lang="es-MX" b="1" smtClean="0">
                <a:solidFill>
                  <a:schemeClr val="bg2"/>
                </a:solidFill>
              </a:rPr>
              <a:t>significado </a:t>
            </a:r>
            <a:r>
              <a:rPr lang="es-MX" smtClean="0">
                <a:solidFill>
                  <a:schemeClr val="bg2"/>
                </a:solidFill>
              </a:rPr>
              <a:t>dentro del </a:t>
            </a:r>
            <a:r>
              <a:rPr lang="es-MX" b="1" smtClean="0">
                <a:solidFill>
                  <a:schemeClr val="bg2"/>
                </a:solidFill>
              </a:rPr>
              <a:t>espacio</a:t>
            </a:r>
            <a:r>
              <a:rPr lang="es-MX" smtClean="0">
                <a:solidFill>
                  <a:schemeClr val="bg2"/>
                </a:solidFill>
              </a:rPr>
              <a:t>, estructurándose </a:t>
            </a:r>
          </a:p>
          <a:p>
            <a:pPr eaLnBrk="1" hangingPunct="1">
              <a:buFontTx/>
              <a:buNone/>
            </a:pPr>
            <a:r>
              <a:rPr lang="es-MX" smtClean="0">
                <a:solidFill>
                  <a:schemeClr val="bg2"/>
                </a:solidFill>
              </a:rPr>
              <a:t>   en una </a:t>
            </a:r>
            <a:r>
              <a:rPr lang="es-MX" b="1" smtClean="0">
                <a:solidFill>
                  <a:schemeClr val="bg2"/>
                </a:solidFill>
              </a:rPr>
              <a:t>composición</a:t>
            </a:r>
            <a:r>
              <a:rPr lang="es-MX" smtClean="0">
                <a:solidFill>
                  <a:schemeClr val="bg2"/>
                </a:solidFill>
              </a:rPr>
              <a:t>.</a:t>
            </a:r>
            <a:endParaRPr lang="es-ES" smtClean="0">
              <a:solidFill>
                <a:schemeClr val="bg2"/>
              </a:solidFill>
            </a:endParaRPr>
          </a:p>
        </p:txBody>
      </p:sp>
      <p:sp>
        <p:nvSpPr>
          <p:cNvPr id="4100" name="Text Box 4"/>
          <p:cNvSpPr txBox="1">
            <a:spLocks noChangeArrowheads="1"/>
          </p:cNvSpPr>
          <p:nvPr/>
        </p:nvSpPr>
        <p:spPr bwMode="auto">
          <a:xfrm>
            <a:off x="1166813" y="4745038"/>
            <a:ext cx="7067550" cy="641350"/>
          </a:xfrm>
          <a:prstGeom prst="rect">
            <a:avLst/>
          </a:prstGeom>
          <a:noFill/>
          <a:ln w="9525">
            <a:noFill/>
            <a:miter lim="800000"/>
            <a:headEnd/>
            <a:tailEnd/>
          </a:ln>
        </p:spPr>
        <p:txBody>
          <a:bodyPr wrap="none">
            <a:spAutoFit/>
          </a:bodyPr>
          <a:lstStyle/>
          <a:p>
            <a:r>
              <a:rPr lang="es-MX" b="0">
                <a:solidFill>
                  <a:srgbClr val="1C1C1C"/>
                </a:solidFill>
              </a:rPr>
              <a:t>Espacio es el marco en el que el pintor sitúa los personajes, objetos</a:t>
            </a:r>
          </a:p>
          <a:p>
            <a:r>
              <a:rPr lang="es-MX" b="0">
                <a:solidFill>
                  <a:srgbClr val="1C1C1C"/>
                </a:solidFill>
              </a:rPr>
              <a:t>del tema que desarrolla.</a:t>
            </a:r>
            <a:endParaRPr lang="es-ES" b="0">
              <a:solidFill>
                <a:srgbClr val="1C1C1C"/>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31747"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La ciencia de la pintura es madre de la perspectiva, la ciencia de las líneas de visión, se divide en tres partes:</a:t>
            </a:r>
          </a:p>
          <a:p>
            <a:pPr eaLnBrk="1" hangingPunct="1">
              <a:buFontTx/>
              <a:buNone/>
            </a:pPr>
            <a:r>
              <a:rPr lang="es-MX" smtClean="0">
                <a:solidFill>
                  <a:schemeClr val="bg2"/>
                </a:solidFill>
              </a:rPr>
              <a:t>		</a:t>
            </a:r>
            <a:r>
              <a:rPr lang="es-MX" sz="2800" b="1" smtClean="0">
                <a:solidFill>
                  <a:schemeClr val="bg2"/>
                </a:solidFill>
              </a:rPr>
              <a:t>perspectiva </a:t>
            </a:r>
            <a:r>
              <a:rPr lang="es-MX" sz="2800" b="1" smtClean="0">
                <a:solidFill>
                  <a:srgbClr val="FF0000"/>
                </a:solidFill>
              </a:rPr>
              <a:t>lineal</a:t>
            </a:r>
            <a:r>
              <a:rPr lang="es-MX" sz="2800" b="1" smtClean="0">
                <a:solidFill>
                  <a:schemeClr val="bg2"/>
                </a:solidFill>
              </a:rPr>
              <a:t>.-</a:t>
            </a:r>
            <a:r>
              <a:rPr lang="es-MX" sz="2800" smtClean="0">
                <a:solidFill>
                  <a:schemeClr val="bg2"/>
                </a:solidFill>
              </a:rPr>
              <a:t> construcción de las líneas de los cuerpos.</a:t>
            </a:r>
          </a:p>
          <a:p>
            <a:pPr eaLnBrk="1" hangingPunct="1">
              <a:buFontTx/>
              <a:buNone/>
            </a:pPr>
            <a:r>
              <a:rPr lang="es-MX" sz="2800" smtClean="0">
                <a:solidFill>
                  <a:schemeClr val="bg2"/>
                </a:solidFill>
              </a:rPr>
              <a:t>		</a:t>
            </a:r>
            <a:r>
              <a:rPr lang="es-MX" sz="2800" b="1" smtClean="0">
                <a:solidFill>
                  <a:schemeClr val="bg2"/>
                </a:solidFill>
              </a:rPr>
              <a:t>perspectiva de </a:t>
            </a:r>
            <a:r>
              <a:rPr lang="es-MX" sz="2800" b="1" smtClean="0">
                <a:solidFill>
                  <a:srgbClr val="FF0000"/>
                </a:solidFill>
              </a:rPr>
              <a:t>color</a:t>
            </a:r>
            <a:r>
              <a:rPr lang="es-MX" sz="2800" b="1" smtClean="0">
                <a:solidFill>
                  <a:schemeClr val="bg2"/>
                </a:solidFill>
              </a:rPr>
              <a:t>.-</a:t>
            </a:r>
            <a:r>
              <a:rPr lang="es-MX" sz="2800" smtClean="0">
                <a:solidFill>
                  <a:schemeClr val="bg2"/>
                </a:solidFill>
              </a:rPr>
              <a:t> difuminación de los colores.</a:t>
            </a:r>
          </a:p>
          <a:p>
            <a:pPr eaLnBrk="1" hangingPunct="1">
              <a:buFontTx/>
              <a:buNone/>
            </a:pPr>
            <a:r>
              <a:rPr lang="es-MX" sz="2800" smtClean="0">
                <a:solidFill>
                  <a:schemeClr val="bg2"/>
                </a:solidFill>
              </a:rPr>
              <a:t>		</a:t>
            </a:r>
            <a:r>
              <a:rPr lang="es-MX" sz="2800" b="1" smtClean="0">
                <a:solidFill>
                  <a:schemeClr val="bg2"/>
                </a:solidFill>
              </a:rPr>
              <a:t>perspectiva </a:t>
            </a:r>
            <a:r>
              <a:rPr lang="es-MX" sz="2800" b="1" smtClean="0">
                <a:solidFill>
                  <a:srgbClr val="FF0000"/>
                </a:solidFill>
              </a:rPr>
              <a:t>menguante</a:t>
            </a:r>
            <a:r>
              <a:rPr lang="es-MX" sz="2800" b="1" smtClean="0">
                <a:solidFill>
                  <a:schemeClr val="bg2"/>
                </a:solidFill>
              </a:rPr>
              <a:t>.-</a:t>
            </a:r>
            <a:r>
              <a:rPr lang="es-MX" sz="2800" smtClean="0">
                <a:solidFill>
                  <a:schemeClr val="bg2"/>
                </a:solidFill>
              </a:rPr>
              <a:t> pérdida de determinación de los cuerpos.</a:t>
            </a:r>
            <a:endParaRPr lang="es-ES" sz="2800" smtClean="0">
              <a:solidFill>
                <a:schemeClr val="bg2"/>
              </a:solidFill>
            </a:endParaRPr>
          </a:p>
        </p:txBody>
      </p:sp>
      <p:sp>
        <p:nvSpPr>
          <p:cNvPr id="31748" name="TextBox 5"/>
          <p:cNvSpPr txBox="1">
            <a:spLocks noChangeArrowheads="1"/>
          </p:cNvSpPr>
          <p:nvPr/>
        </p:nvSpPr>
        <p:spPr bwMode="auto">
          <a:xfrm>
            <a:off x="611188" y="6092825"/>
            <a:ext cx="2520950" cy="400050"/>
          </a:xfrm>
          <a:prstGeom prst="rect">
            <a:avLst/>
          </a:prstGeom>
          <a:noFill/>
          <a:ln w="57150">
            <a:solidFill>
              <a:srgbClr val="FF0000"/>
            </a:solidFill>
            <a:miter lim="800000"/>
            <a:headEnd/>
            <a:tailEnd/>
          </a:ln>
        </p:spPr>
        <p:txBody>
          <a:bodyPr>
            <a:spAutoFit/>
          </a:bodyPr>
          <a:lstStyle/>
          <a:p>
            <a:r>
              <a:rPr lang="es-MX">
                <a:solidFill>
                  <a:srgbClr val="FF0000"/>
                </a:solidFill>
              </a:rPr>
              <a:t>ACTIVIDAD I.5  </a:t>
            </a:r>
            <a:r>
              <a:rPr lang="es-MX" sz="2000">
                <a:solidFill>
                  <a:srgbClr val="FF0000"/>
                </a:solidFill>
              </a:rPr>
              <a:t>h), i)</a:t>
            </a:r>
            <a:endParaRPr lang="es-MX">
              <a:solidFill>
                <a:srgbClr val="FF00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32771" name="Rectangle 3"/>
          <p:cNvSpPr>
            <a:spLocks noGrp="1" noChangeArrowheads="1"/>
          </p:cNvSpPr>
          <p:nvPr>
            <p:ph type="body" idx="1"/>
          </p:nvPr>
        </p:nvSpPr>
        <p:spPr>
          <a:xfrm>
            <a:off x="468313" y="1557338"/>
            <a:ext cx="8424862" cy="4319587"/>
          </a:xfrm>
          <a:ln w="76200">
            <a:solidFill>
              <a:srgbClr val="FF0000"/>
            </a:solidFill>
          </a:ln>
        </p:spPr>
        <p:txBody>
          <a:bodyPr/>
          <a:lstStyle/>
          <a:p>
            <a:pPr eaLnBrk="1" hangingPunct="1">
              <a:buFontTx/>
              <a:buNone/>
            </a:pPr>
            <a:r>
              <a:rPr lang="es-MX" smtClean="0">
                <a:solidFill>
                  <a:schemeClr val="bg2"/>
                </a:solidFill>
              </a:rPr>
              <a:t>56. Define la perspectiva de </a:t>
            </a:r>
            <a:r>
              <a:rPr lang="es-MX" b="1" smtClean="0">
                <a:solidFill>
                  <a:srgbClr val="FF0000"/>
                </a:solidFill>
              </a:rPr>
              <a:t>color</a:t>
            </a:r>
            <a:r>
              <a:rPr lang="es-MX" smtClean="0">
                <a:solidFill>
                  <a:schemeClr val="bg2"/>
                </a:solidFill>
              </a:rPr>
              <a:t> y la </a:t>
            </a:r>
            <a:r>
              <a:rPr lang="es-MX" b="1" smtClean="0">
                <a:solidFill>
                  <a:srgbClr val="FF0000"/>
                </a:solidFill>
              </a:rPr>
              <a:t>menguante.</a:t>
            </a:r>
          </a:p>
          <a:p>
            <a:pPr eaLnBrk="1" hangingPunct="1">
              <a:buFontTx/>
              <a:buNone/>
            </a:pPr>
            <a:r>
              <a:rPr lang="es-MX" smtClean="0">
                <a:solidFill>
                  <a:schemeClr val="bg2"/>
                </a:solidFill>
              </a:rPr>
              <a:t>En la perspectiva del </a:t>
            </a:r>
            <a:r>
              <a:rPr lang="es-MX" b="1" smtClean="0">
                <a:solidFill>
                  <a:srgbClr val="FF3300"/>
                </a:solidFill>
              </a:rPr>
              <a:t>color</a:t>
            </a:r>
            <a:r>
              <a:rPr lang="es-MX" smtClean="0">
                <a:solidFill>
                  <a:schemeClr val="bg2"/>
                </a:solidFill>
              </a:rPr>
              <a:t> se difuminan </a:t>
            </a:r>
          </a:p>
          <a:p>
            <a:pPr eaLnBrk="1" hangingPunct="1">
              <a:buFontTx/>
              <a:buNone/>
            </a:pPr>
            <a:r>
              <a:rPr lang="es-MX" smtClean="0">
                <a:solidFill>
                  <a:schemeClr val="bg2"/>
                </a:solidFill>
              </a:rPr>
              <a:t>   los colores en relación a las distancias.</a:t>
            </a:r>
          </a:p>
          <a:p>
            <a:pPr eaLnBrk="1" hangingPunct="1">
              <a:buFontTx/>
              <a:buNone/>
            </a:pPr>
            <a:r>
              <a:rPr lang="es-MX" smtClean="0">
                <a:solidFill>
                  <a:schemeClr val="bg2"/>
                </a:solidFill>
              </a:rPr>
              <a:t>Y en la </a:t>
            </a:r>
            <a:r>
              <a:rPr lang="es-MX" b="1" smtClean="0">
                <a:solidFill>
                  <a:srgbClr val="FF3300"/>
                </a:solidFill>
              </a:rPr>
              <a:t>menguante</a:t>
            </a:r>
            <a:r>
              <a:rPr lang="es-MX" smtClean="0">
                <a:solidFill>
                  <a:schemeClr val="bg2"/>
                </a:solidFill>
              </a:rPr>
              <a:t>, la pérdida de determinación de los cuerpos en relación </a:t>
            </a:r>
          </a:p>
          <a:p>
            <a:pPr eaLnBrk="1" hangingPunct="1">
              <a:buFontTx/>
              <a:buNone/>
            </a:pPr>
            <a:r>
              <a:rPr lang="es-MX" smtClean="0">
                <a:solidFill>
                  <a:schemeClr val="bg2"/>
                </a:solidFill>
              </a:rPr>
              <a:t>	a las diversas distancias.</a:t>
            </a:r>
            <a:endParaRPr lang="es-ES" smtClean="0">
              <a:solidFill>
                <a:schemeClr val="bg2"/>
              </a:solidFill>
            </a:endParaRPr>
          </a:p>
        </p:txBody>
      </p:sp>
      <p:sp>
        <p:nvSpPr>
          <p:cNvPr id="32772" name="TextBox 5"/>
          <p:cNvSpPr txBox="1">
            <a:spLocks noChangeArrowheads="1"/>
          </p:cNvSpPr>
          <p:nvPr/>
        </p:nvSpPr>
        <p:spPr bwMode="auto">
          <a:xfrm>
            <a:off x="539750" y="6021388"/>
            <a:ext cx="2736850" cy="369887"/>
          </a:xfrm>
          <a:prstGeom prst="rect">
            <a:avLst/>
          </a:prstGeom>
          <a:noFill/>
          <a:ln w="57150">
            <a:solidFill>
              <a:srgbClr val="FF0000"/>
            </a:solidFill>
            <a:miter lim="800000"/>
            <a:headEnd/>
            <a:tailEnd/>
          </a:ln>
        </p:spPr>
        <p:txBody>
          <a:bodyPr>
            <a:spAutoFit/>
          </a:bodyPr>
          <a:lstStyle/>
          <a:p>
            <a:r>
              <a:rPr lang="es-MX">
                <a:solidFill>
                  <a:srgbClr val="FF0000"/>
                </a:solidFill>
              </a:rPr>
              <a:t>ACTIVIDAD I.5  h), i)</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33795"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Después del orden renacentista aparecen los pintores </a:t>
            </a:r>
            <a:r>
              <a:rPr lang="es-MX" b="1" smtClean="0">
                <a:solidFill>
                  <a:srgbClr val="FF0000"/>
                </a:solidFill>
              </a:rPr>
              <a:t>manieristas</a:t>
            </a:r>
            <a:r>
              <a:rPr lang="es-MX" smtClean="0">
                <a:solidFill>
                  <a:schemeClr val="bg2"/>
                </a:solidFill>
              </a:rPr>
              <a:t> con la </a:t>
            </a:r>
            <a:r>
              <a:rPr lang="es-MX" b="1" smtClean="0">
                <a:solidFill>
                  <a:srgbClr val="FF0000"/>
                </a:solidFill>
              </a:rPr>
              <a:t>perspectiva ilusoria </a:t>
            </a:r>
            <a:r>
              <a:rPr lang="es-MX" smtClean="0">
                <a:solidFill>
                  <a:srgbClr val="1C1C1C"/>
                </a:solidFill>
              </a:rPr>
              <a:t>que mediante engaños ópticos hacen ver aquello que en realidad no es.</a:t>
            </a:r>
          </a:p>
          <a:p>
            <a:pPr eaLnBrk="1" hangingPunct="1">
              <a:buFontTx/>
              <a:buNone/>
            </a:pPr>
            <a:r>
              <a:rPr lang="es-MX" smtClean="0">
                <a:solidFill>
                  <a:srgbClr val="1C1C1C"/>
                </a:solidFill>
              </a:rPr>
              <a:t>Aunque se basa en las reglas de la proyección central, pero por hacer creíble lo no real usan puntos de fuga múltiples.</a:t>
            </a:r>
            <a:endParaRPr lang="es-ES" b="1" smtClean="0">
              <a:solidFill>
                <a:srgbClr val="FF0000"/>
              </a:solidFill>
            </a:endParaRPr>
          </a:p>
        </p:txBody>
      </p:sp>
      <p:sp>
        <p:nvSpPr>
          <p:cNvPr id="33796" name="TextBox 5"/>
          <p:cNvSpPr txBox="1">
            <a:spLocks noChangeArrowheads="1"/>
          </p:cNvSpPr>
          <p:nvPr/>
        </p:nvSpPr>
        <p:spPr bwMode="auto">
          <a:xfrm>
            <a:off x="539750" y="5876925"/>
            <a:ext cx="2232025" cy="369888"/>
          </a:xfrm>
          <a:prstGeom prst="rect">
            <a:avLst/>
          </a:prstGeom>
          <a:noFill/>
          <a:ln w="57150">
            <a:solidFill>
              <a:srgbClr val="FF0000"/>
            </a:solidFill>
            <a:miter lim="800000"/>
            <a:headEnd/>
            <a:tailEnd/>
          </a:ln>
        </p:spPr>
        <p:txBody>
          <a:bodyPr>
            <a:spAutoFit/>
          </a:bodyPr>
          <a:lstStyle/>
          <a:p>
            <a:r>
              <a:rPr lang="es-MX">
                <a:solidFill>
                  <a:srgbClr val="FF0000"/>
                </a:solidFill>
              </a:rPr>
              <a:t>ACTIVIDAD I.5  j)</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34819" name="Rectangle 3"/>
          <p:cNvSpPr>
            <a:spLocks noGrp="1" noChangeArrowheads="1"/>
          </p:cNvSpPr>
          <p:nvPr>
            <p:ph type="body" idx="1"/>
          </p:nvPr>
        </p:nvSpPr>
        <p:spPr>
          <a:xfrm>
            <a:off x="395288" y="1268413"/>
            <a:ext cx="8424862" cy="5040312"/>
          </a:xfrm>
          <a:ln w="76200">
            <a:solidFill>
              <a:srgbClr val="FF0000"/>
            </a:solidFill>
          </a:ln>
        </p:spPr>
        <p:txBody>
          <a:bodyPr/>
          <a:lstStyle/>
          <a:p>
            <a:pPr eaLnBrk="1" hangingPunct="1">
              <a:lnSpc>
                <a:spcPct val="90000"/>
              </a:lnSpc>
              <a:buFontTx/>
              <a:buNone/>
            </a:pPr>
            <a:r>
              <a:rPr lang="es-MX" sz="2800" smtClean="0">
                <a:solidFill>
                  <a:schemeClr val="bg2"/>
                </a:solidFill>
              </a:rPr>
              <a:t>57. ¿Qué es la perspectiva </a:t>
            </a:r>
            <a:r>
              <a:rPr lang="es-MX" sz="2800" b="1" smtClean="0">
                <a:solidFill>
                  <a:srgbClr val="FF0000"/>
                </a:solidFill>
              </a:rPr>
              <a:t>ilusoria</a:t>
            </a:r>
            <a:r>
              <a:rPr lang="es-MX" sz="2800" smtClean="0">
                <a:solidFill>
                  <a:schemeClr val="bg2"/>
                </a:solidFill>
              </a:rPr>
              <a:t>?</a:t>
            </a:r>
          </a:p>
          <a:p>
            <a:pPr eaLnBrk="1" hangingPunct="1">
              <a:lnSpc>
                <a:spcPct val="90000"/>
              </a:lnSpc>
              <a:buFontTx/>
              <a:buNone/>
            </a:pPr>
            <a:r>
              <a:rPr lang="es-MX" sz="2800" smtClean="0">
                <a:solidFill>
                  <a:schemeClr val="bg2"/>
                </a:solidFill>
              </a:rPr>
              <a:t>Consigue mediante </a:t>
            </a:r>
          </a:p>
          <a:p>
            <a:pPr eaLnBrk="1" hangingPunct="1">
              <a:lnSpc>
                <a:spcPct val="90000"/>
              </a:lnSpc>
              <a:buFontTx/>
              <a:buNone/>
            </a:pPr>
            <a:r>
              <a:rPr lang="es-MX" sz="2800" smtClean="0">
                <a:solidFill>
                  <a:schemeClr val="bg2"/>
                </a:solidFill>
              </a:rPr>
              <a:t>engaños ópticos hacer </a:t>
            </a:r>
          </a:p>
          <a:p>
            <a:pPr eaLnBrk="1" hangingPunct="1">
              <a:lnSpc>
                <a:spcPct val="90000"/>
              </a:lnSpc>
              <a:buFontTx/>
              <a:buNone/>
            </a:pPr>
            <a:r>
              <a:rPr lang="es-MX" sz="2800" smtClean="0">
                <a:solidFill>
                  <a:schemeClr val="bg2"/>
                </a:solidFill>
              </a:rPr>
              <a:t>ver aquello que en realidad </a:t>
            </a:r>
          </a:p>
          <a:p>
            <a:pPr eaLnBrk="1" hangingPunct="1">
              <a:lnSpc>
                <a:spcPct val="90000"/>
              </a:lnSpc>
              <a:buFontTx/>
              <a:buNone/>
            </a:pPr>
            <a:r>
              <a:rPr lang="es-MX" sz="2800" smtClean="0">
                <a:solidFill>
                  <a:schemeClr val="bg2"/>
                </a:solidFill>
              </a:rPr>
              <a:t>no es. Se basa en las </a:t>
            </a:r>
          </a:p>
          <a:p>
            <a:pPr eaLnBrk="1" hangingPunct="1">
              <a:lnSpc>
                <a:spcPct val="90000"/>
              </a:lnSpc>
              <a:buFontTx/>
              <a:buNone/>
            </a:pPr>
            <a:r>
              <a:rPr lang="es-MX" sz="2800" smtClean="0">
                <a:solidFill>
                  <a:schemeClr val="bg2"/>
                </a:solidFill>
              </a:rPr>
              <a:t>reglas de la proyección </a:t>
            </a:r>
          </a:p>
          <a:p>
            <a:pPr eaLnBrk="1" hangingPunct="1">
              <a:lnSpc>
                <a:spcPct val="90000"/>
              </a:lnSpc>
              <a:buFontTx/>
              <a:buNone/>
            </a:pPr>
            <a:r>
              <a:rPr lang="es-MX" sz="2800" smtClean="0">
                <a:solidFill>
                  <a:schemeClr val="bg2"/>
                </a:solidFill>
              </a:rPr>
              <a:t>central, pero para hacer </a:t>
            </a:r>
          </a:p>
          <a:p>
            <a:pPr eaLnBrk="1" hangingPunct="1">
              <a:lnSpc>
                <a:spcPct val="90000"/>
              </a:lnSpc>
              <a:buFontTx/>
              <a:buNone/>
            </a:pPr>
            <a:r>
              <a:rPr lang="es-MX" sz="2800" smtClean="0">
                <a:solidFill>
                  <a:schemeClr val="bg2"/>
                </a:solidFill>
              </a:rPr>
              <a:t>creíble lo no real, usa </a:t>
            </a:r>
          </a:p>
          <a:p>
            <a:pPr eaLnBrk="1" hangingPunct="1">
              <a:lnSpc>
                <a:spcPct val="90000"/>
              </a:lnSpc>
              <a:buFontTx/>
              <a:buNone/>
            </a:pPr>
            <a:r>
              <a:rPr lang="es-MX" sz="2800" b="1" smtClean="0">
                <a:solidFill>
                  <a:srgbClr val="FF0000"/>
                </a:solidFill>
              </a:rPr>
              <a:t>puntos de </a:t>
            </a:r>
          </a:p>
          <a:p>
            <a:pPr eaLnBrk="1" hangingPunct="1">
              <a:lnSpc>
                <a:spcPct val="90000"/>
              </a:lnSpc>
              <a:buFontTx/>
              <a:buNone/>
            </a:pPr>
            <a:r>
              <a:rPr lang="es-MX" sz="2800" b="1" smtClean="0">
                <a:solidFill>
                  <a:srgbClr val="FF0000"/>
                </a:solidFill>
              </a:rPr>
              <a:t>fuga múltiples.</a:t>
            </a:r>
            <a:endParaRPr lang="es-ES" sz="2800" b="1" smtClean="0">
              <a:solidFill>
                <a:srgbClr val="FF0000"/>
              </a:solidFill>
            </a:endParaRPr>
          </a:p>
        </p:txBody>
      </p:sp>
      <p:pic>
        <p:nvPicPr>
          <p:cNvPr id="34820" name="Picture 5" descr="Mantegna0"/>
          <p:cNvPicPr>
            <a:picLocks noChangeAspect="1" noChangeArrowheads="1"/>
          </p:cNvPicPr>
          <p:nvPr/>
        </p:nvPicPr>
        <p:blipFill>
          <a:blip r:embed="rId2" cstate="print"/>
          <a:srcRect/>
          <a:stretch>
            <a:fillRect/>
          </a:stretch>
        </p:blipFill>
        <p:spPr bwMode="auto">
          <a:xfrm>
            <a:off x="4859338" y="1916113"/>
            <a:ext cx="4156075" cy="4608512"/>
          </a:xfrm>
          <a:prstGeom prst="rect">
            <a:avLst/>
          </a:prstGeom>
          <a:noFill/>
          <a:ln w="76200">
            <a:solidFill>
              <a:srgbClr val="0000FF"/>
            </a:solid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35843" name="Rectangle 3"/>
          <p:cNvSpPr>
            <a:spLocks noGrp="1" noChangeArrowheads="1"/>
          </p:cNvSpPr>
          <p:nvPr>
            <p:ph type="body" idx="1"/>
          </p:nvPr>
        </p:nvSpPr>
        <p:spPr>
          <a:xfrm>
            <a:off x="395288" y="1268413"/>
            <a:ext cx="8424862" cy="5040312"/>
          </a:xfrm>
          <a:ln w="76200">
            <a:solidFill>
              <a:srgbClr val="FF0000"/>
            </a:solidFill>
          </a:ln>
        </p:spPr>
        <p:txBody>
          <a:bodyPr/>
          <a:lstStyle/>
          <a:p>
            <a:pPr eaLnBrk="1" hangingPunct="1">
              <a:lnSpc>
                <a:spcPct val="90000"/>
              </a:lnSpc>
              <a:buFontTx/>
              <a:buNone/>
            </a:pPr>
            <a:r>
              <a:rPr lang="es-MX" sz="2400" smtClean="0">
                <a:solidFill>
                  <a:schemeClr val="bg2"/>
                </a:solidFill>
              </a:rPr>
              <a:t>57. ¿Qué es la perspectiva </a:t>
            </a:r>
            <a:r>
              <a:rPr lang="es-MX" sz="2400" b="1" smtClean="0">
                <a:solidFill>
                  <a:srgbClr val="FF0000"/>
                </a:solidFill>
              </a:rPr>
              <a:t>ilusoria</a:t>
            </a:r>
            <a:r>
              <a:rPr lang="es-MX" sz="2400" smtClean="0">
                <a:solidFill>
                  <a:schemeClr val="bg2"/>
                </a:solidFill>
              </a:rPr>
              <a:t>?</a:t>
            </a:r>
          </a:p>
          <a:p>
            <a:pPr eaLnBrk="1" hangingPunct="1">
              <a:lnSpc>
                <a:spcPct val="90000"/>
              </a:lnSpc>
              <a:buFontTx/>
              <a:buNone/>
            </a:pPr>
            <a:r>
              <a:rPr lang="es-MX" sz="2400" smtClean="0">
                <a:solidFill>
                  <a:schemeClr val="bg2"/>
                </a:solidFill>
              </a:rPr>
              <a:t>Consigue mediante </a:t>
            </a:r>
          </a:p>
          <a:p>
            <a:pPr eaLnBrk="1" hangingPunct="1">
              <a:lnSpc>
                <a:spcPct val="90000"/>
              </a:lnSpc>
              <a:buFontTx/>
              <a:buNone/>
            </a:pPr>
            <a:r>
              <a:rPr lang="es-MX" sz="2400" smtClean="0">
                <a:solidFill>
                  <a:schemeClr val="bg2"/>
                </a:solidFill>
              </a:rPr>
              <a:t>engaños ópticos hacer </a:t>
            </a:r>
          </a:p>
          <a:p>
            <a:pPr eaLnBrk="1" hangingPunct="1">
              <a:lnSpc>
                <a:spcPct val="90000"/>
              </a:lnSpc>
              <a:buFontTx/>
              <a:buNone/>
            </a:pPr>
            <a:r>
              <a:rPr lang="es-MX" sz="2400" smtClean="0">
                <a:solidFill>
                  <a:schemeClr val="bg2"/>
                </a:solidFill>
              </a:rPr>
              <a:t>ver aquello que en </a:t>
            </a:r>
          </a:p>
          <a:p>
            <a:pPr eaLnBrk="1" hangingPunct="1">
              <a:lnSpc>
                <a:spcPct val="90000"/>
              </a:lnSpc>
              <a:buFontTx/>
              <a:buNone/>
            </a:pPr>
            <a:r>
              <a:rPr lang="es-MX" sz="2400" smtClean="0">
                <a:solidFill>
                  <a:schemeClr val="bg2"/>
                </a:solidFill>
              </a:rPr>
              <a:t>realidad no es. Se </a:t>
            </a:r>
          </a:p>
          <a:p>
            <a:pPr eaLnBrk="1" hangingPunct="1">
              <a:lnSpc>
                <a:spcPct val="90000"/>
              </a:lnSpc>
              <a:buFontTx/>
              <a:buNone/>
            </a:pPr>
            <a:r>
              <a:rPr lang="es-MX" sz="2400" smtClean="0">
                <a:solidFill>
                  <a:schemeClr val="bg2"/>
                </a:solidFill>
              </a:rPr>
              <a:t>basa en las reglas </a:t>
            </a:r>
          </a:p>
          <a:p>
            <a:pPr eaLnBrk="1" hangingPunct="1">
              <a:lnSpc>
                <a:spcPct val="90000"/>
              </a:lnSpc>
              <a:buFontTx/>
              <a:buNone/>
            </a:pPr>
            <a:r>
              <a:rPr lang="es-MX" sz="2400" smtClean="0">
                <a:solidFill>
                  <a:schemeClr val="bg2"/>
                </a:solidFill>
              </a:rPr>
              <a:t>de la proyección </a:t>
            </a:r>
          </a:p>
          <a:p>
            <a:pPr eaLnBrk="1" hangingPunct="1">
              <a:lnSpc>
                <a:spcPct val="90000"/>
              </a:lnSpc>
              <a:buFontTx/>
              <a:buNone/>
            </a:pPr>
            <a:r>
              <a:rPr lang="es-MX" sz="2400" smtClean="0">
                <a:solidFill>
                  <a:schemeClr val="bg2"/>
                </a:solidFill>
              </a:rPr>
              <a:t>central, pero para </a:t>
            </a:r>
          </a:p>
          <a:p>
            <a:pPr eaLnBrk="1" hangingPunct="1">
              <a:lnSpc>
                <a:spcPct val="90000"/>
              </a:lnSpc>
              <a:buFontTx/>
              <a:buNone/>
            </a:pPr>
            <a:r>
              <a:rPr lang="es-MX" sz="2400" smtClean="0">
                <a:solidFill>
                  <a:schemeClr val="bg2"/>
                </a:solidFill>
              </a:rPr>
              <a:t>hacer creíble lo no </a:t>
            </a:r>
          </a:p>
          <a:p>
            <a:pPr eaLnBrk="1" hangingPunct="1">
              <a:lnSpc>
                <a:spcPct val="90000"/>
              </a:lnSpc>
              <a:buFontTx/>
              <a:buNone/>
            </a:pPr>
            <a:r>
              <a:rPr lang="es-MX" sz="2400" smtClean="0">
                <a:solidFill>
                  <a:schemeClr val="bg2"/>
                </a:solidFill>
              </a:rPr>
              <a:t>real, usa puntos de </a:t>
            </a:r>
          </a:p>
          <a:p>
            <a:pPr eaLnBrk="1" hangingPunct="1">
              <a:lnSpc>
                <a:spcPct val="90000"/>
              </a:lnSpc>
              <a:buFontTx/>
              <a:buNone/>
            </a:pPr>
            <a:r>
              <a:rPr lang="es-MX" sz="2400" smtClean="0">
                <a:solidFill>
                  <a:schemeClr val="bg2"/>
                </a:solidFill>
              </a:rPr>
              <a:t>fuga múltiples.</a:t>
            </a:r>
            <a:endParaRPr lang="es-ES" sz="2400" smtClean="0">
              <a:solidFill>
                <a:schemeClr val="bg2"/>
              </a:solidFill>
            </a:endParaRPr>
          </a:p>
        </p:txBody>
      </p:sp>
      <p:pic>
        <p:nvPicPr>
          <p:cNvPr id="35844" name="Picture 6" descr="mantegna_dead_christ"/>
          <p:cNvPicPr>
            <a:picLocks noChangeAspect="1" noChangeArrowheads="1"/>
          </p:cNvPicPr>
          <p:nvPr/>
        </p:nvPicPr>
        <p:blipFill>
          <a:blip r:embed="rId2" cstate="print"/>
          <a:srcRect/>
          <a:stretch>
            <a:fillRect/>
          </a:stretch>
        </p:blipFill>
        <p:spPr bwMode="auto">
          <a:xfrm>
            <a:off x="3924300" y="2205038"/>
            <a:ext cx="4629150" cy="3773487"/>
          </a:xfrm>
          <a:prstGeom prst="rect">
            <a:avLst/>
          </a:prstGeom>
          <a:noFill/>
          <a:ln w="76200">
            <a:solidFill>
              <a:srgbClr val="CC3300"/>
            </a:solidFill>
            <a:miter lim="800000"/>
            <a:headEnd/>
            <a:tailEnd/>
          </a:ln>
        </p:spPr>
      </p:pic>
      <p:sp>
        <p:nvSpPr>
          <p:cNvPr id="35845" name="TextBox 6"/>
          <p:cNvSpPr txBox="1">
            <a:spLocks noChangeArrowheads="1"/>
          </p:cNvSpPr>
          <p:nvPr/>
        </p:nvSpPr>
        <p:spPr bwMode="auto">
          <a:xfrm>
            <a:off x="5724525" y="620713"/>
            <a:ext cx="2232025" cy="369887"/>
          </a:xfrm>
          <a:prstGeom prst="rect">
            <a:avLst/>
          </a:prstGeom>
          <a:noFill/>
          <a:ln w="57150">
            <a:solidFill>
              <a:srgbClr val="FF0000"/>
            </a:solidFill>
            <a:miter lim="800000"/>
            <a:headEnd/>
            <a:tailEnd/>
          </a:ln>
        </p:spPr>
        <p:txBody>
          <a:bodyPr>
            <a:spAutoFit/>
          </a:bodyPr>
          <a:lstStyle/>
          <a:p>
            <a:r>
              <a:rPr lang="es-MX">
                <a:solidFill>
                  <a:srgbClr val="FF0000"/>
                </a:solidFill>
              </a:rPr>
              <a:t>ACTIVIDAD I.5  j)</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36867"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Perspectiva </a:t>
            </a:r>
            <a:r>
              <a:rPr lang="es-MX" b="1" smtClean="0">
                <a:solidFill>
                  <a:srgbClr val="FF0000"/>
                </a:solidFill>
              </a:rPr>
              <a:t>ilusoria</a:t>
            </a:r>
            <a:endParaRPr lang="es-ES" b="1" smtClean="0">
              <a:solidFill>
                <a:srgbClr val="FF0000"/>
              </a:solidFill>
            </a:endParaRPr>
          </a:p>
        </p:txBody>
      </p:sp>
      <p:pic>
        <p:nvPicPr>
          <p:cNvPr id="36868" name="Picture 5" descr="Botticelli"/>
          <p:cNvPicPr>
            <a:picLocks noChangeAspect="1" noChangeArrowheads="1"/>
          </p:cNvPicPr>
          <p:nvPr/>
        </p:nvPicPr>
        <p:blipFill>
          <a:blip r:embed="rId2" cstate="print"/>
          <a:srcRect/>
          <a:stretch>
            <a:fillRect/>
          </a:stretch>
        </p:blipFill>
        <p:spPr bwMode="auto">
          <a:xfrm>
            <a:off x="395288" y="2205038"/>
            <a:ext cx="4038600" cy="3419475"/>
          </a:xfrm>
          <a:prstGeom prst="rect">
            <a:avLst/>
          </a:prstGeom>
          <a:noFill/>
          <a:ln w="9525">
            <a:noFill/>
            <a:miter lim="800000"/>
            <a:headEnd/>
            <a:tailEnd/>
          </a:ln>
        </p:spPr>
      </p:pic>
      <p:pic>
        <p:nvPicPr>
          <p:cNvPr id="36869" name="Picture 7" descr="350px-Sant%27Ignazio_-_affresco_soffitto_-antmoose">
            <a:hlinkClick r:id="rId3"/>
          </p:cNvPr>
          <p:cNvPicPr>
            <a:picLocks noChangeAspect="1" noChangeArrowheads="1"/>
          </p:cNvPicPr>
          <p:nvPr/>
        </p:nvPicPr>
        <p:blipFill>
          <a:blip r:embed="rId4" cstate="print"/>
          <a:srcRect/>
          <a:stretch>
            <a:fillRect/>
          </a:stretch>
        </p:blipFill>
        <p:spPr bwMode="auto">
          <a:xfrm>
            <a:off x="4211638" y="2327275"/>
            <a:ext cx="4773612" cy="3641725"/>
          </a:xfrm>
          <a:prstGeom prst="rect">
            <a:avLst/>
          </a:prstGeom>
          <a:noFill/>
          <a:ln w="76200">
            <a:solidFill>
              <a:srgbClr val="0000FF"/>
            </a:solid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37891" name="Rectangle 3"/>
          <p:cNvSpPr>
            <a:spLocks noGrp="1" noChangeArrowheads="1"/>
          </p:cNvSpPr>
          <p:nvPr>
            <p:ph type="body" idx="1"/>
          </p:nvPr>
        </p:nvSpPr>
        <p:spPr>
          <a:xfrm>
            <a:off x="468313" y="1557338"/>
            <a:ext cx="8424862" cy="3816350"/>
          </a:xfrm>
          <a:ln w="76200">
            <a:solidFill>
              <a:srgbClr val="FF0000"/>
            </a:solidFill>
          </a:ln>
        </p:spPr>
        <p:txBody>
          <a:bodyPr/>
          <a:lstStyle/>
          <a:p>
            <a:pPr eaLnBrk="1" hangingPunct="1">
              <a:buFontTx/>
              <a:buNone/>
            </a:pPr>
            <a:r>
              <a:rPr lang="es-MX" sz="2800" smtClean="0">
                <a:solidFill>
                  <a:schemeClr val="bg2"/>
                </a:solidFill>
              </a:rPr>
              <a:t>Los pintores venecianos consiguieron efectos de gran dinamismo en base a diversos puntos de fuga incluso fuera del cuadro.</a:t>
            </a:r>
          </a:p>
          <a:p>
            <a:pPr eaLnBrk="1" hangingPunct="1">
              <a:buFontTx/>
              <a:buNone/>
            </a:pPr>
            <a:r>
              <a:rPr lang="es-MX" sz="2800" smtClean="0">
                <a:solidFill>
                  <a:schemeClr val="bg2"/>
                </a:solidFill>
              </a:rPr>
              <a:t>El pintor busca hacer creíbles sus composiciones por lo que a veces modifica las reglas de la perspectiva. Por ejemplo los manieristas que las contravienen no porque no las conozcan sino por necesidad plástica.</a:t>
            </a:r>
            <a:endParaRPr lang="es-ES" sz="2800" smtClean="0">
              <a:solidFill>
                <a:schemeClr val="bg2"/>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38915" name="Rectangle 3"/>
          <p:cNvSpPr>
            <a:spLocks noGrp="1" noChangeArrowheads="1"/>
          </p:cNvSpPr>
          <p:nvPr>
            <p:ph type="body" idx="1"/>
          </p:nvPr>
        </p:nvSpPr>
        <p:spPr>
          <a:xfrm>
            <a:off x="468313" y="1557338"/>
            <a:ext cx="8424862" cy="3816350"/>
          </a:xfrm>
          <a:ln w="76200">
            <a:solidFill>
              <a:srgbClr val="FF0000"/>
            </a:solidFill>
          </a:ln>
        </p:spPr>
        <p:txBody>
          <a:bodyPr/>
          <a:lstStyle/>
          <a:p>
            <a:pPr eaLnBrk="1" hangingPunct="1">
              <a:lnSpc>
                <a:spcPct val="90000"/>
              </a:lnSpc>
              <a:buFontTx/>
              <a:buNone/>
            </a:pPr>
            <a:r>
              <a:rPr lang="es-MX" smtClean="0">
                <a:solidFill>
                  <a:schemeClr val="bg2"/>
                </a:solidFill>
              </a:rPr>
              <a:t>En el siglo XVII representa una crisis de valores, la razón tradicional da paso a la razón científica. </a:t>
            </a:r>
          </a:p>
          <a:p>
            <a:pPr eaLnBrk="1" hangingPunct="1">
              <a:lnSpc>
                <a:spcPct val="90000"/>
              </a:lnSpc>
              <a:buFontTx/>
              <a:buNone/>
            </a:pPr>
            <a:r>
              <a:rPr lang="es-MX" smtClean="0">
                <a:solidFill>
                  <a:schemeClr val="bg2"/>
                </a:solidFill>
              </a:rPr>
              <a:t>Las decoraciones de bóvedas y techos buscan la creación de un espacio integrado, donde las columnas se escorzan violentamente y las figuras se anamorfosean.</a:t>
            </a:r>
            <a:endParaRPr lang="es-ES" smtClean="0">
              <a:solidFill>
                <a:schemeClr val="bg2"/>
              </a:solidFill>
            </a:endParaRPr>
          </a:p>
        </p:txBody>
      </p:sp>
      <p:sp>
        <p:nvSpPr>
          <p:cNvPr id="38916" name="Text Box 4"/>
          <p:cNvSpPr txBox="1">
            <a:spLocks noChangeArrowheads="1"/>
          </p:cNvSpPr>
          <p:nvPr/>
        </p:nvSpPr>
        <p:spPr bwMode="auto">
          <a:xfrm>
            <a:off x="1116013" y="5734050"/>
            <a:ext cx="7131050" cy="641350"/>
          </a:xfrm>
          <a:prstGeom prst="rect">
            <a:avLst/>
          </a:prstGeom>
          <a:noFill/>
          <a:ln w="9525">
            <a:noFill/>
            <a:miter lim="800000"/>
            <a:headEnd/>
            <a:tailEnd/>
          </a:ln>
        </p:spPr>
        <p:txBody>
          <a:bodyPr wrap="none">
            <a:spAutoFit/>
          </a:bodyPr>
          <a:lstStyle/>
          <a:p>
            <a:r>
              <a:rPr lang="es-ES" b="0">
                <a:solidFill>
                  <a:schemeClr val="bg2"/>
                </a:solidFill>
              </a:rPr>
              <a:t>NOTA.- Anamorfosean: La pintura o dibujo que ofrece a la vista una </a:t>
            </a:r>
          </a:p>
          <a:p>
            <a:r>
              <a:rPr lang="es-ES" b="0">
                <a:solidFill>
                  <a:schemeClr val="bg2"/>
                </a:solidFill>
              </a:rPr>
              <a:t>imagen deforme y confusa</a:t>
            </a:r>
            <a:r>
              <a:rPr lang="es-ES" b="0"/>
              <a:t>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39939"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A nivel puramente de composición de caballete:</a:t>
            </a:r>
          </a:p>
          <a:p>
            <a:pPr eaLnBrk="1" hangingPunct="1">
              <a:buFontTx/>
              <a:buNone/>
            </a:pPr>
            <a:endParaRPr lang="es-MX" smtClean="0">
              <a:solidFill>
                <a:schemeClr val="bg2"/>
              </a:solidFill>
            </a:endParaRPr>
          </a:p>
          <a:p>
            <a:pPr eaLnBrk="1" hangingPunct="1">
              <a:buFontTx/>
              <a:buNone/>
            </a:pPr>
            <a:r>
              <a:rPr lang="es-MX" smtClean="0">
                <a:solidFill>
                  <a:schemeClr val="bg2"/>
                </a:solidFill>
              </a:rPr>
              <a:t>   Perspectiva color</a:t>
            </a:r>
          </a:p>
          <a:p>
            <a:pPr eaLnBrk="1" hangingPunct="1">
              <a:buFontTx/>
              <a:buNone/>
            </a:pPr>
            <a:r>
              <a:rPr lang="es-MX" smtClean="0">
                <a:solidFill>
                  <a:schemeClr val="bg2"/>
                </a:solidFill>
              </a:rPr>
              <a:t>						   perspectiva aérea</a:t>
            </a:r>
          </a:p>
          <a:p>
            <a:pPr eaLnBrk="1" hangingPunct="1">
              <a:buFontTx/>
              <a:buNone/>
            </a:pPr>
            <a:r>
              <a:rPr lang="es-MX" smtClean="0">
                <a:solidFill>
                  <a:schemeClr val="bg2"/>
                </a:solidFill>
              </a:rPr>
              <a:t>						</a:t>
            </a:r>
          </a:p>
          <a:p>
            <a:pPr eaLnBrk="1" hangingPunct="1">
              <a:buFontTx/>
              <a:buNone/>
            </a:pPr>
            <a:r>
              <a:rPr lang="es-MX" smtClean="0">
                <a:solidFill>
                  <a:schemeClr val="bg2"/>
                </a:solidFill>
              </a:rPr>
              <a:t>Perspectiva menguante</a:t>
            </a:r>
            <a:endParaRPr lang="es-ES" smtClean="0">
              <a:solidFill>
                <a:schemeClr val="bg2"/>
              </a:solidFill>
            </a:endParaRPr>
          </a:p>
        </p:txBody>
      </p:sp>
      <p:sp>
        <p:nvSpPr>
          <p:cNvPr id="39940" name="AutoShape 4"/>
          <p:cNvSpPr>
            <a:spLocks/>
          </p:cNvSpPr>
          <p:nvPr/>
        </p:nvSpPr>
        <p:spPr bwMode="auto">
          <a:xfrm>
            <a:off x="4643438" y="2565400"/>
            <a:ext cx="649287" cy="2736850"/>
          </a:xfrm>
          <a:prstGeom prst="rightBrace">
            <a:avLst>
              <a:gd name="adj1" fmla="val 35126"/>
              <a:gd name="adj2" fmla="val 50000"/>
            </a:avLst>
          </a:prstGeom>
          <a:noFill/>
          <a:ln w="38100">
            <a:solidFill>
              <a:srgbClr val="FF0000"/>
            </a:solidFill>
            <a:round/>
            <a:headEnd/>
            <a:tailEnd/>
          </a:ln>
        </p:spPr>
        <p:txBody>
          <a:bodyPr wrap="none" anchor="ctr"/>
          <a:lstStyle/>
          <a:p>
            <a:endParaRPr lang="es-MX"/>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96611" name="Rectangle 3"/>
          <p:cNvSpPr>
            <a:spLocks noGrp="1" noChangeArrowheads="1"/>
          </p:cNvSpPr>
          <p:nvPr>
            <p:ph type="body" idx="1"/>
          </p:nvPr>
        </p:nvSpPr>
        <p:spPr>
          <a:xfrm>
            <a:off x="395288" y="1268413"/>
            <a:ext cx="8424862" cy="4752975"/>
          </a:xfrm>
          <a:ln w="76200">
            <a:solidFill>
              <a:srgbClr val="FF0000"/>
            </a:solidFill>
          </a:ln>
        </p:spPr>
        <p:txBody>
          <a:bodyPr/>
          <a:lstStyle/>
          <a:p>
            <a:pPr eaLnBrk="1" hangingPunct="1">
              <a:buFontTx/>
              <a:buNone/>
            </a:pPr>
            <a:r>
              <a:rPr lang="es-MX" smtClean="0">
                <a:solidFill>
                  <a:schemeClr val="bg2"/>
                </a:solidFill>
              </a:rPr>
              <a:t>58. Enumera las características de la perspectiva </a:t>
            </a:r>
            <a:r>
              <a:rPr lang="es-MX" b="1" smtClean="0">
                <a:solidFill>
                  <a:srgbClr val="FF0000"/>
                </a:solidFill>
              </a:rPr>
              <a:t>aérea</a:t>
            </a:r>
            <a:r>
              <a:rPr lang="es-MX" smtClean="0">
                <a:solidFill>
                  <a:schemeClr val="bg2"/>
                </a:solidFill>
              </a:rPr>
              <a:t>.</a:t>
            </a:r>
          </a:p>
          <a:p>
            <a:pPr eaLnBrk="1" hangingPunct="1">
              <a:buFontTx/>
              <a:buNone/>
            </a:pPr>
            <a:r>
              <a:rPr lang="es-MX" smtClean="0">
                <a:solidFill>
                  <a:schemeClr val="bg2"/>
                </a:solidFill>
              </a:rPr>
              <a:t>Combinación de perspectiva de color y menguante.</a:t>
            </a:r>
          </a:p>
          <a:p>
            <a:pPr eaLnBrk="1" hangingPunct="1">
              <a:buFontTx/>
              <a:buNone/>
            </a:pPr>
            <a:r>
              <a:rPr lang="es-MX" smtClean="0">
                <a:solidFill>
                  <a:schemeClr val="bg2"/>
                </a:solidFill>
              </a:rPr>
              <a:t>A través de la luz y del color, consigue la definición de los elementos.</a:t>
            </a:r>
          </a:p>
          <a:p>
            <a:pPr eaLnBrk="1" hangingPunct="1">
              <a:buFontTx/>
              <a:buNone/>
            </a:pPr>
            <a:r>
              <a:rPr lang="es-MX" smtClean="0">
                <a:solidFill>
                  <a:schemeClr val="bg2"/>
                </a:solidFill>
              </a:rPr>
              <a:t>Ejemplo de esta perspectiva.</a:t>
            </a:r>
          </a:p>
          <a:p>
            <a:pPr eaLnBrk="1" hangingPunct="1">
              <a:buFontTx/>
              <a:buNone/>
            </a:pPr>
            <a:r>
              <a:rPr lang="es-MX" b="1" smtClean="0">
                <a:solidFill>
                  <a:srgbClr val="FF0000"/>
                </a:solidFill>
              </a:rPr>
              <a:t>Las meninas, Diego Velázquez</a:t>
            </a:r>
            <a:r>
              <a:rPr lang="es-MX" smtClean="0">
                <a:solidFill>
                  <a:schemeClr val="bg2"/>
                </a:solidFill>
              </a:rPr>
              <a:t>.</a:t>
            </a:r>
          </a:p>
          <a:p>
            <a:pPr eaLnBrk="1" hangingPunct="1">
              <a:buFontTx/>
              <a:buNone/>
            </a:pPr>
            <a:endParaRPr lang="es-ES" smtClean="0">
              <a:solidFill>
                <a:schemeClr val="bg2"/>
              </a:solidFill>
            </a:endParaRPr>
          </a:p>
        </p:txBody>
      </p:sp>
      <p:sp>
        <p:nvSpPr>
          <p:cNvPr id="40964" name="TextBox 5"/>
          <p:cNvSpPr txBox="1">
            <a:spLocks noChangeArrowheads="1"/>
          </p:cNvSpPr>
          <p:nvPr/>
        </p:nvSpPr>
        <p:spPr bwMode="auto">
          <a:xfrm>
            <a:off x="5940425" y="620713"/>
            <a:ext cx="2232025" cy="400050"/>
          </a:xfrm>
          <a:prstGeom prst="rect">
            <a:avLst/>
          </a:prstGeom>
          <a:noFill/>
          <a:ln w="57150">
            <a:solidFill>
              <a:srgbClr val="FF0000"/>
            </a:solidFill>
            <a:miter lim="800000"/>
            <a:headEnd/>
            <a:tailEnd/>
          </a:ln>
        </p:spPr>
        <p:txBody>
          <a:bodyPr>
            <a:spAutoFit/>
          </a:bodyPr>
          <a:lstStyle/>
          <a:p>
            <a:r>
              <a:rPr lang="es-MX">
                <a:solidFill>
                  <a:srgbClr val="FF0000"/>
                </a:solidFill>
              </a:rPr>
              <a:t>ACTIVIDAD I.5  </a:t>
            </a:r>
            <a:r>
              <a:rPr lang="es-MX" sz="2000">
                <a:solidFill>
                  <a:srgbClr val="FF0000"/>
                </a:solidFill>
              </a:rPr>
              <a:t>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96611">
                                            <p:txEl>
                                              <p:pRg st="4" end="4"/>
                                            </p:txEl>
                                          </p:spTgt>
                                        </p:tgtEl>
                                        <p:attrNameLst>
                                          <p:attrName>style.visibility</p:attrName>
                                        </p:attrNameLst>
                                      </p:cBhvr>
                                      <p:to>
                                        <p:strVal val="visible"/>
                                      </p:to>
                                    </p:set>
                                    <p:anim calcmode="lin" valueType="num">
                                      <p:cBhvr additive="base">
                                        <p:cTn id="7" dur="5000" fill="hold"/>
                                        <p:tgtEl>
                                          <p:spTgt spid="196611">
                                            <p:txEl>
                                              <p:pRg st="4" end="4"/>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966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mph" presetSubtype="0" fill="hold" nodeType="clickEffect">
                                  <p:stCondLst>
                                    <p:cond delay="0"/>
                                  </p:stCondLst>
                                  <p:childTnLst>
                                    <p:animClr clrSpc="hsl" dir="cw">
                                      <p:cBhvr override="childStyle">
                                        <p:cTn id="12" dur="500" fill="hold"/>
                                        <p:tgtEl>
                                          <p:spTgt spid="196611">
                                            <p:txEl>
                                              <p:pRg st="4" end="4"/>
                                            </p:txEl>
                                          </p:spTgt>
                                        </p:tgtEl>
                                        <p:attrNameLst>
                                          <p:attrName>style.color</p:attrName>
                                        </p:attrNameLst>
                                      </p:cBhvr>
                                      <p:by>
                                        <p:hsl h="7200000" s="0" l="0"/>
                                      </p:by>
                                    </p:animClr>
                                    <p:animClr clrSpc="hsl" dir="cw">
                                      <p:cBhvr>
                                        <p:cTn id="13" dur="500" fill="hold"/>
                                        <p:tgtEl>
                                          <p:spTgt spid="196611">
                                            <p:txEl>
                                              <p:pRg st="4" end="4"/>
                                            </p:txEl>
                                          </p:spTgt>
                                        </p:tgtEl>
                                        <p:attrNameLst>
                                          <p:attrName>fillcolor</p:attrName>
                                        </p:attrNameLst>
                                      </p:cBhvr>
                                      <p:by>
                                        <p:hsl h="7200000" s="0" l="0"/>
                                      </p:by>
                                    </p:animClr>
                                    <p:animClr clrSpc="hsl" dir="cw">
                                      <p:cBhvr>
                                        <p:cTn id="14" dur="500" fill="hold"/>
                                        <p:tgtEl>
                                          <p:spTgt spid="196611">
                                            <p:txEl>
                                              <p:pRg st="4" end="4"/>
                                            </p:txEl>
                                          </p:spTgt>
                                        </p:tgtEl>
                                        <p:attrNameLst>
                                          <p:attrName>stroke.color</p:attrName>
                                        </p:attrNameLst>
                                      </p:cBhvr>
                                      <p:by>
                                        <p:hsl h="7200000" s="0" l="0"/>
                                      </p:by>
                                    </p:animClr>
                                    <p:set>
                                      <p:cBhvr>
                                        <p:cTn id="15" dur="500" fill="hold"/>
                                        <p:tgtEl>
                                          <p:spTgt spid="196611">
                                            <p:txEl>
                                              <p:pRg st="4" end="4"/>
                                            </p:txEl>
                                          </p:spTgt>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6" presetClass="emph" presetSubtype="0" fill="hold" nodeType="clickEffect">
                                  <p:stCondLst>
                                    <p:cond delay="0"/>
                                  </p:stCondLst>
                                  <p:childTnLst>
                                    <p:animEffect transition="out" filter="fade">
                                      <p:cBhvr>
                                        <p:cTn id="19" dur="500" tmFilter="0, 0; .2, .5; .8, .5; 1, 0"/>
                                        <p:tgtEl>
                                          <p:spTgt spid="196611">
                                            <p:txEl>
                                              <p:pRg st="4" end="4"/>
                                            </p:txEl>
                                          </p:spTgt>
                                        </p:tgtEl>
                                      </p:cBhvr>
                                    </p:animEffect>
                                    <p:animScale>
                                      <p:cBhvr>
                                        <p:cTn id="20" dur="250" autoRev="1" fill="hold"/>
                                        <p:tgtEl>
                                          <p:spTgt spid="196611">
                                            <p:txEl>
                                              <p:pRg st="4" end="4"/>
                                            </p:txEl>
                                          </p:spTgt>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8" presetClass="emph" presetSubtype="0" fill="hold" nodeType="clickEffect">
                                  <p:stCondLst>
                                    <p:cond delay="0"/>
                                  </p:stCondLst>
                                  <p:childTnLst>
                                    <p:animRot by="21600000">
                                      <p:cBhvr>
                                        <p:cTn id="24" dur="2000" fill="hold"/>
                                        <p:tgtEl>
                                          <p:spTgt spid="196611">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5123" name="Rectangle 3"/>
          <p:cNvSpPr>
            <a:spLocks noGrp="1" noChangeArrowheads="1"/>
          </p:cNvSpPr>
          <p:nvPr>
            <p:ph type="body" idx="1"/>
          </p:nvPr>
        </p:nvSpPr>
        <p:spPr>
          <a:xfrm>
            <a:off x="468313" y="1557338"/>
            <a:ext cx="8064500" cy="3313112"/>
          </a:xfrm>
          <a:ln w="76200">
            <a:solidFill>
              <a:srgbClr val="FF0000"/>
            </a:solidFill>
          </a:ln>
        </p:spPr>
        <p:txBody>
          <a:bodyPr/>
          <a:lstStyle/>
          <a:p>
            <a:pPr eaLnBrk="1" hangingPunct="1">
              <a:buFontTx/>
              <a:buNone/>
            </a:pPr>
            <a:r>
              <a:rPr lang="es-MX" b="1" smtClean="0">
                <a:solidFill>
                  <a:srgbClr val="FF0000"/>
                </a:solidFill>
              </a:rPr>
              <a:t>46.</a:t>
            </a:r>
            <a:r>
              <a:rPr lang="es-MX" smtClean="0">
                <a:solidFill>
                  <a:schemeClr val="bg2"/>
                </a:solidFill>
              </a:rPr>
              <a:t> ¿A qué se le llama </a:t>
            </a:r>
            <a:r>
              <a:rPr lang="es-MX" b="1" smtClean="0">
                <a:solidFill>
                  <a:srgbClr val="FF0000"/>
                </a:solidFill>
              </a:rPr>
              <a:t>composición</a:t>
            </a:r>
            <a:r>
              <a:rPr lang="es-MX" smtClean="0">
                <a:solidFill>
                  <a:schemeClr val="bg2"/>
                </a:solidFill>
              </a:rPr>
              <a:t> de una obra pictórica?</a:t>
            </a:r>
          </a:p>
          <a:p>
            <a:pPr eaLnBrk="1" hangingPunct="1">
              <a:buFontTx/>
              <a:buNone/>
            </a:pPr>
            <a:r>
              <a:rPr lang="es-MX" smtClean="0">
                <a:solidFill>
                  <a:schemeClr val="bg2"/>
                </a:solidFill>
              </a:rPr>
              <a:t>A la estructuración que el artista hace de las formas para que adquieran su significado en el espacio.</a:t>
            </a:r>
            <a:endParaRPr lang="es-ES" smtClean="0">
              <a:solidFill>
                <a:schemeClr val="bg2"/>
              </a:solidFill>
            </a:endParaRPr>
          </a:p>
        </p:txBody>
      </p:sp>
      <p:sp>
        <p:nvSpPr>
          <p:cNvPr id="5124" name="TextBox 5"/>
          <p:cNvSpPr txBox="1">
            <a:spLocks noChangeArrowheads="1"/>
          </p:cNvSpPr>
          <p:nvPr/>
        </p:nvSpPr>
        <p:spPr bwMode="auto">
          <a:xfrm>
            <a:off x="611188" y="5445125"/>
            <a:ext cx="3600450" cy="461963"/>
          </a:xfrm>
          <a:prstGeom prst="rect">
            <a:avLst/>
          </a:prstGeom>
          <a:noFill/>
          <a:ln w="9525">
            <a:noFill/>
            <a:miter lim="800000"/>
            <a:headEnd/>
            <a:tailEnd/>
          </a:ln>
        </p:spPr>
        <p:txBody>
          <a:bodyPr>
            <a:spAutoFit/>
          </a:bodyPr>
          <a:lstStyle/>
          <a:p>
            <a:r>
              <a:rPr lang="es-MX" sz="2400">
                <a:solidFill>
                  <a:srgbClr val="FF0000"/>
                </a:solidFill>
              </a:rPr>
              <a:t>ACTIVIDAD 1.5  a)</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pic>
        <p:nvPicPr>
          <p:cNvPr id="210948" name="Picture 4" descr="VELAZQUEZ_LAS_MENINAS_1656"/>
          <p:cNvPicPr>
            <a:picLocks noChangeAspect="1" noChangeArrowheads="1"/>
          </p:cNvPicPr>
          <p:nvPr>
            <p:ph type="body" idx="1"/>
          </p:nvPr>
        </p:nvPicPr>
        <p:blipFill>
          <a:blip r:embed="rId2" cstate="print"/>
          <a:srcRect/>
          <a:stretch>
            <a:fillRect/>
          </a:stretch>
        </p:blipFill>
        <p:spPr>
          <a:xfrm>
            <a:off x="1116013" y="1484313"/>
            <a:ext cx="6983412" cy="5238750"/>
          </a:xfrm>
          <a:noFill/>
          <a:ln w="76200">
            <a:solidFill>
              <a:srgbClr val="CC3300"/>
            </a:solidFill>
          </a:ln>
        </p:spPr>
      </p:pic>
      <p:sp>
        <p:nvSpPr>
          <p:cNvPr id="41988" name="Text Box 5"/>
          <p:cNvSpPr txBox="1">
            <a:spLocks noChangeArrowheads="1"/>
          </p:cNvSpPr>
          <p:nvPr/>
        </p:nvSpPr>
        <p:spPr bwMode="auto">
          <a:xfrm>
            <a:off x="1331913" y="908050"/>
            <a:ext cx="6673850" cy="366713"/>
          </a:xfrm>
          <a:prstGeom prst="rect">
            <a:avLst/>
          </a:prstGeom>
          <a:noFill/>
          <a:ln w="9525">
            <a:noFill/>
            <a:miter lim="800000"/>
            <a:headEnd/>
            <a:tailEnd/>
          </a:ln>
        </p:spPr>
        <p:txBody>
          <a:bodyPr wrap="none">
            <a:spAutoFit/>
          </a:bodyPr>
          <a:lstStyle/>
          <a:p>
            <a:r>
              <a:rPr lang="es-MX">
                <a:solidFill>
                  <a:srgbClr val="FF0000"/>
                </a:solidFill>
              </a:rPr>
              <a:t>Ejemplo de la perspectiva aérea: Las meninas de Velázquez</a:t>
            </a:r>
            <a:endParaRPr lang="es-E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1094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43011"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58. Enumera las características de la perspectiva </a:t>
            </a:r>
            <a:r>
              <a:rPr lang="es-MX" b="1" smtClean="0">
                <a:solidFill>
                  <a:srgbClr val="FF0000"/>
                </a:solidFill>
              </a:rPr>
              <a:t>aérea</a:t>
            </a:r>
            <a:r>
              <a:rPr lang="es-MX" smtClean="0">
                <a:solidFill>
                  <a:schemeClr val="bg2"/>
                </a:solidFill>
              </a:rPr>
              <a:t>.</a:t>
            </a:r>
          </a:p>
          <a:p>
            <a:pPr eaLnBrk="1" hangingPunct="1">
              <a:buFontTx/>
              <a:buNone/>
            </a:pPr>
            <a:r>
              <a:rPr lang="es-MX" smtClean="0">
                <a:solidFill>
                  <a:schemeClr val="bg2"/>
                </a:solidFill>
              </a:rPr>
              <a:t>Combinación de perspectiva de color y menguante.</a:t>
            </a:r>
          </a:p>
          <a:p>
            <a:pPr eaLnBrk="1" hangingPunct="1">
              <a:buFontTx/>
              <a:buNone/>
            </a:pPr>
            <a:r>
              <a:rPr lang="es-MX" smtClean="0">
                <a:solidFill>
                  <a:schemeClr val="bg2"/>
                </a:solidFill>
              </a:rPr>
              <a:t>A través de la luz y del color, consigue la definición de los elementos.</a:t>
            </a:r>
          </a:p>
          <a:p>
            <a:pPr eaLnBrk="1" hangingPunct="1">
              <a:buFontTx/>
              <a:buNone/>
            </a:pPr>
            <a:r>
              <a:rPr lang="es-MX" b="1" smtClean="0">
                <a:solidFill>
                  <a:srgbClr val="FF3300"/>
                </a:solidFill>
              </a:rPr>
              <a:t>Ejemplo de esta perspectiva Las meninas de Velázquez.</a:t>
            </a:r>
          </a:p>
          <a:p>
            <a:pPr eaLnBrk="1" hangingPunct="1">
              <a:buFontTx/>
              <a:buNone/>
            </a:pPr>
            <a:endParaRPr lang="es-ES" b="1" smtClean="0">
              <a:solidFill>
                <a:srgbClr val="FF3300"/>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44035"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z="2800" smtClean="0">
                <a:solidFill>
                  <a:schemeClr val="bg2"/>
                </a:solidFill>
              </a:rPr>
              <a:t>Perspectiva </a:t>
            </a:r>
            <a:r>
              <a:rPr lang="es-MX" sz="2800" b="1" smtClean="0">
                <a:solidFill>
                  <a:schemeClr val="bg2"/>
                </a:solidFill>
              </a:rPr>
              <a:t>aérea</a:t>
            </a:r>
            <a:endParaRPr lang="es-MX" sz="2800" smtClean="0">
              <a:solidFill>
                <a:schemeClr val="bg2"/>
              </a:solidFill>
            </a:endParaRPr>
          </a:p>
          <a:p>
            <a:pPr eaLnBrk="1" hangingPunct="1">
              <a:buFontTx/>
              <a:buNone/>
            </a:pPr>
            <a:r>
              <a:rPr lang="es-MX" sz="2000" smtClean="0">
                <a:solidFill>
                  <a:schemeClr val="bg2"/>
                </a:solidFill>
              </a:rPr>
              <a:t>Combinación de perspectiva </a:t>
            </a:r>
          </a:p>
          <a:p>
            <a:pPr eaLnBrk="1" hangingPunct="1">
              <a:buFontTx/>
              <a:buNone/>
            </a:pPr>
            <a:r>
              <a:rPr lang="es-MX" sz="2000" smtClean="0">
                <a:solidFill>
                  <a:schemeClr val="bg2"/>
                </a:solidFill>
              </a:rPr>
              <a:t>de color y menguante. A </a:t>
            </a:r>
          </a:p>
          <a:p>
            <a:pPr eaLnBrk="1" hangingPunct="1">
              <a:buFontTx/>
              <a:buNone/>
            </a:pPr>
            <a:r>
              <a:rPr lang="es-MX" sz="2000" smtClean="0">
                <a:solidFill>
                  <a:schemeClr val="bg2"/>
                </a:solidFill>
              </a:rPr>
              <a:t>través de la luz y del color, </a:t>
            </a:r>
          </a:p>
          <a:p>
            <a:pPr eaLnBrk="1" hangingPunct="1">
              <a:buFontTx/>
              <a:buNone/>
            </a:pPr>
            <a:r>
              <a:rPr lang="es-MX" sz="2000" smtClean="0">
                <a:solidFill>
                  <a:schemeClr val="bg2"/>
                </a:solidFill>
              </a:rPr>
              <a:t>consigue la definición de </a:t>
            </a:r>
          </a:p>
          <a:p>
            <a:pPr eaLnBrk="1" hangingPunct="1">
              <a:buFontTx/>
              <a:buNone/>
            </a:pPr>
            <a:r>
              <a:rPr lang="es-MX" sz="2000" smtClean="0">
                <a:solidFill>
                  <a:schemeClr val="bg2"/>
                </a:solidFill>
              </a:rPr>
              <a:t>los elementos.</a:t>
            </a:r>
          </a:p>
          <a:p>
            <a:pPr eaLnBrk="1" hangingPunct="1">
              <a:buFontTx/>
              <a:buNone/>
            </a:pPr>
            <a:r>
              <a:rPr lang="es-MX" sz="2000" smtClean="0">
                <a:solidFill>
                  <a:schemeClr val="bg2"/>
                </a:solidFill>
              </a:rPr>
              <a:t>Las Meninas de Velázquez</a:t>
            </a:r>
          </a:p>
          <a:p>
            <a:pPr eaLnBrk="1" hangingPunct="1">
              <a:buFontTx/>
              <a:buNone/>
            </a:pPr>
            <a:endParaRPr lang="es-ES" sz="2000" smtClean="0">
              <a:solidFill>
                <a:schemeClr val="bg2"/>
              </a:solidFill>
            </a:endParaRPr>
          </a:p>
        </p:txBody>
      </p:sp>
      <p:pic>
        <p:nvPicPr>
          <p:cNvPr id="44036" name="Picture 5" descr="meninas-velazquez"/>
          <p:cNvPicPr>
            <a:picLocks noChangeAspect="1" noChangeArrowheads="1"/>
          </p:cNvPicPr>
          <p:nvPr/>
        </p:nvPicPr>
        <p:blipFill>
          <a:blip r:embed="rId2" cstate="print"/>
          <a:srcRect/>
          <a:stretch>
            <a:fillRect/>
          </a:stretch>
        </p:blipFill>
        <p:spPr bwMode="auto">
          <a:xfrm>
            <a:off x="4211638" y="908050"/>
            <a:ext cx="4357687" cy="5384800"/>
          </a:xfrm>
          <a:prstGeom prst="rect">
            <a:avLst/>
          </a:prstGeom>
          <a:noFill/>
          <a:ln w="76200">
            <a:solidFill>
              <a:schemeClr val="accent2"/>
            </a:solid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0"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pic>
        <p:nvPicPr>
          <p:cNvPr id="45059" name="Picture 4" descr="Infanta_Margarita"/>
          <p:cNvPicPr>
            <a:picLocks noChangeAspect="1" noChangeArrowheads="1"/>
          </p:cNvPicPr>
          <p:nvPr>
            <p:ph type="body" idx="1"/>
          </p:nvPr>
        </p:nvPicPr>
        <p:blipFill>
          <a:blip r:embed="rId2" cstate="print"/>
          <a:srcRect/>
          <a:stretch>
            <a:fillRect/>
          </a:stretch>
        </p:blipFill>
        <p:spPr>
          <a:xfrm>
            <a:off x="3779838" y="1341438"/>
            <a:ext cx="3668712" cy="4721225"/>
          </a:xfrm>
          <a:noFill/>
          <a:ln w="76200">
            <a:solidFill>
              <a:srgbClr val="FF3300"/>
            </a:solid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46083" name="Rectangle 3"/>
          <p:cNvSpPr>
            <a:spLocks noGrp="1" noChangeArrowheads="1"/>
          </p:cNvSpPr>
          <p:nvPr>
            <p:ph type="body" idx="1"/>
          </p:nvPr>
        </p:nvSpPr>
        <p:spPr>
          <a:xfrm>
            <a:off x="395288" y="1557338"/>
            <a:ext cx="8424862" cy="3024187"/>
          </a:xfrm>
          <a:ln w="76200">
            <a:solidFill>
              <a:srgbClr val="FF0000"/>
            </a:solidFill>
          </a:ln>
        </p:spPr>
        <p:txBody>
          <a:bodyPr/>
          <a:lstStyle/>
          <a:p>
            <a:pPr eaLnBrk="1" hangingPunct="1">
              <a:buFontTx/>
              <a:buNone/>
            </a:pPr>
            <a:r>
              <a:rPr lang="es-MX" smtClean="0">
                <a:solidFill>
                  <a:schemeClr val="bg2"/>
                </a:solidFill>
              </a:rPr>
              <a:t>59. Consulta en la biblioteca y encuentra ejemplos en donde se plasmen las siguientes perspectivas: </a:t>
            </a:r>
            <a:r>
              <a:rPr lang="es-MX" b="1" smtClean="0">
                <a:solidFill>
                  <a:srgbClr val="FF0000"/>
                </a:solidFill>
              </a:rPr>
              <a:t>artificial</a:t>
            </a:r>
            <a:r>
              <a:rPr lang="es-MX" smtClean="0">
                <a:solidFill>
                  <a:schemeClr val="bg2"/>
                </a:solidFill>
              </a:rPr>
              <a:t>, </a:t>
            </a:r>
            <a:r>
              <a:rPr lang="es-MX" b="1" smtClean="0">
                <a:solidFill>
                  <a:srgbClr val="FF0000"/>
                </a:solidFill>
              </a:rPr>
              <a:t>color</a:t>
            </a:r>
            <a:r>
              <a:rPr lang="es-MX" smtClean="0">
                <a:solidFill>
                  <a:schemeClr val="bg2"/>
                </a:solidFill>
              </a:rPr>
              <a:t>, </a:t>
            </a:r>
            <a:r>
              <a:rPr lang="es-MX" b="1" smtClean="0">
                <a:solidFill>
                  <a:srgbClr val="FF0000"/>
                </a:solidFill>
              </a:rPr>
              <a:t>menguante</a:t>
            </a:r>
            <a:r>
              <a:rPr lang="es-MX" smtClean="0">
                <a:solidFill>
                  <a:schemeClr val="bg2"/>
                </a:solidFill>
              </a:rPr>
              <a:t>, </a:t>
            </a:r>
            <a:r>
              <a:rPr lang="es-MX" b="1" smtClean="0">
                <a:solidFill>
                  <a:srgbClr val="FF0000"/>
                </a:solidFill>
              </a:rPr>
              <a:t>ilusoria</a:t>
            </a:r>
            <a:r>
              <a:rPr lang="es-MX" smtClean="0">
                <a:solidFill>
                  <a:schemeClr val="bg2"/>
                </a:solidFill>
              </a:rPr>
              <a:t> y </a:t>
            </a:r>
            <a:r>
              <a:rPr lang="es-MX" b="1" smtClean="0">
                <a:solidFill>
                  <a:srgbClr val="FF0000"/>
                </a:solidFill>
              </a:rPr>
              <a:t>aérea</a:t>
            </a:r>
            <a:r>
              <a:rPr lang="es-MX" smtClean="0">
                <a:solidFill>
                  <a:srgbClr val="FF0000"/>
                </a:solidFill>
              </a:rPr>
              <a:t> </a:t>
            </a:r>
            <a:r>
              <a:rPr lang="es-MX" smtClean="0">
                <a:solidFill>
                  <a:schemeClr val="bg2"/>
                </a:solidFill>
              </a:rPr>
              <a:t>(una obra pictórica por cada perspectiva).</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47107" name="Rectangle 3"/>
          <p:cNvSpPr>
            <a:spLocks noGrp="1" noChangeArrowheads="1"/>
          </p:cNvSpPr>
          <p:nvPr>
            <p:ph type="body" idx="1"/>
          </p:nvPr>
        </p:nvSpPr>
        <p:spPr>
          <a:ln w="76200">
            <a:solidFill>
              <a:srgbClr val="FF0000"/>
            </a:solidFill>
          </a:ln>
        </p:spPr>
        <p:txBody>
          <a:bodyPr/>
          <a:lstStyle/>
          <a:p>
            <a:pPr eaLnBrk="1" hangingPunct="1">
              <a:buFontTx/>
              <a:buNone/>
            </a:pPr>
            <a:r>
              <a:rPr lang="es-MX" sz="2800" smtClean="0">
                <a:solidFill>
                  <a:schemeClr val="bg2"/>
                </a:solidFill>
              </a:rPr>
              <a:t>Perspectiva </a:t>
            </a:r>
          </a:p>
          <a:p>
            <a:pPr eaLnBrk="1" hangingPunct="1">
              <a:buFontTx/>
              <a:buNone/>
            </a:pPr>
            <a:r>
              <a:rPr lang="es-MX" sz="2800" b="1" smtClean="0">
                <a:solidFill>
                  <a:srgbClr val="FF0000"/>
                </a:solidFill>
              </a:rPr>
              <a:t>artificial</a:t>
            </a:r>
            <a:endParaRPr lang="es-ES" sz="2800" b="1" smtClean="0">
              <a:solidFill>
                <a:srgbClr val="FF0000"/>
              </a:solidFill>
            </a:endParaRPr>
          </a:p>
        </p:txBody>
      </p:sp>
      <p:pic>
        <p:nvPicPr>
          <p:cNvPr id="47108" name="Picture 4" descr="la%20escuela%20de%20Atenas"/>
          <p:cNvPicPr>
            <a:picLocks noChangeAspect="1" noChangeArrowheads="1"/>
          </p:cNvPicPr>
          <p:nvPr/>
        </p:nvPicPr>
        <p:blipFill>
          <a:blip r:embed="rId2" cstate="print"/>
          <a:srcRect/>
          <a:stretch>
            <a:fillRect/>
          </a:stretch>
        </p:blipFill>
        <p:spPr bwMode="auto">
          <a:xfrm>
            <a:off x="2627313" y="1844675"/>
            <a:ext cx="6516687" cy="4779963"/>
          </a:xfrm>
          <a:prstGeom prst="rect">
            <a:avLst/>
          </a:prstGeom>
          <a:noFill/>
          <a:ln w="76200">
            <a:solidFill>
              <a:srgbClr val="0000FF"/>
            </a:solid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179388"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48131" name="Rectangle 3"/>
          <p:cNvSpPr>
            <a:spLocks noGrp="1" noChangeArrowheads="1"/>
          </p:cNvSpPr>
          <p:nvPr>
            <p:ph type="body" idx="1"/>
          </p:nvPr>
        </p:nvSpPr>
        <p:spPr>
          <a:xfrm>
            <a:off x="457200" y="1600200"/>
            <a:ext cx="8229600" cy="4852988"/>
          </a:xfrm>
          <a:ln w="76200">
            <a:solidFill>
              <a:srgbClr val="FF0000"/>
            </a:solidFill>
          </a:ln>
        </p:spPr>
        <p:txBody>
          <a:bodyPr/>
          <a:lstStyle/>
          <a:p>
            <a:pPr eaLnBrk="1" hangingPunct="1">
              <a:buFontTx/>
              <a:buNone/>
            </a:pPr>
            <a:endParaRPr lang="es-MX" sz="2800" smtClean="0">
              <a:solidFill>
                <a:schemeClr val="bg2"/>
              </a:solidFill>
            </a:endParaRPr>
          </a:p>
          <a:p>
            <a:pPr eaLnBrk="1" hangingPunct="1">
              <a:buFontTx/>
              <a:buNone/>
            </a:pPr>
            <a:endParaRPr lang="es-MX" sz="2800" smtClean="0">
              <a:solidFill>
                <a:schemeClr val="bg2"/>
              </a:solidFill>
            </a:endParaRPr>
          </a:p>
          <a:p>
            <a:pPr eaLnBrk="1" hangingPunct="1">
              <a:buFontTx/>
              <a:buNone/>
            </a:pPr>
            <a:endParaRPr lang="es-MX" sz="2800" smtClean="0">
              <a:solidFill>
                <a:schemeClr val="bg2"/>
              </a:solidFill>
            </a:endParaRPr>
          </a:p>
          <a:p>
            <a:pPr eaLnBrk="1" hangingPunct="1">
              <a:buFontTx/>
              <a:buNone/>
            </a:pPr>
            <a:endParaRPr lang="es-MX" sz="2800" smtClean="0">
              <a:solidFill>
                <a:schemeClr val="bg2"/>
              </a:solidFill>
            </a:endParaRPr>
          </a:p>
          <a:p>
            <a:pPr eaLnBrk="1" hangingPunct="1">
              <a:buFontTx/>
              <a:buNone/>
            </a:pPr>
            <a:endParaRPr lang="es-MX" sz="2800" smtClean="0">
              <a:solidFill>
                <a:schemeClr val="bg2"/>
              </a:solidFill>
            </a:endParaRPr>
          </a:p>
          <a:p>
            <a:pPr eaLnBrk="1" hangingPunct="1">
              <a:buFontTx/>
              <a:buNone/>
            </a:pPr>
            <a:endParaRPr lang="es-MX" sz="2800" smtClean="0">
              <a:solidFill>
                <a:schemeClr val="bg2"/>
              </a:solidFill>
            </a:endParaRPr>
          </a:p>
          <a:p>
            <a:pPr eaLnBrk="1" hangingPunct="1">
              <a:buFontTx/>
              <a:buNone/>
            </a:pPr>
            <a:r>
              <a:rPr lang="es-MX" sz="2800" b="1" smtClean="0">
                <a:solidFill>
                  <a:srgbClr val="FF0000"/>
                </a:solidFill>
              </a:rPr>
              <a:t>Color</a:t>
            </a:r>
          </a:p>
          <a:p>
            <a:pPr eaLnBrk="1" hangingPunct="1">
              <a:buFontTx/>
              <a:buNone/>
            </a:pPr>
            <a:r>
              <a:rPr lang="es-MX" sz="2000" smtClean="0">
                <a:solidFill>
                  <a:schemeClr val="bg2"/>
                </a:solidFill>
              </a:rPr>
              <a:t>En la perspectiva del color </a:t>
            </a:r>
          </a:p>
          <a:p>
            <a:pPr eaLnBrk="1" hangingPunct="1">
              <a:buFontTx/>
              <a:buNone/>
            </a:pPr>
            <a:r>
              <a:rPr lang="es-MX" sz="2000" smtClean="0">
                <a:solidFill>
                  <a:schemeClr val="bg2"/>
                </a:solidFill>
              </a:rPr>
              <a:t>se difuminan los colores en </a:t>
            </a:r>
          </a:p>
          <a:p>
            <a:pPr eaLnBrk="1" hangingPunct="1">
              <a:buFontTx/>
              <a:buNone/>
            </a:pPr>
            <a:r>
              <a:rPr lang="es-MX" sz="2000" smtClean="0">
                <a:solidFill>
                  <a:schemeClr val="bg2"/>
                </a:solidFill>
              </a:rPr>
              <a:t>relación a las distancias</a:t>
            </a:r>
            <a:endParaRPr lang="es-ES" sz="2000" smtClean="0">
              <a:solidFill>
                <a:schemeClr val="bg2"/>
              </a:solidFill>
            </a:endParaRPr>
          </a:p>
        </p:txBody>
      </p:sp>
      <p:pic>
        <p:nvPicPr>
          <p:cNvPr id="48132" name="Picture 10" descr="mona-lisa"/>
          <p:cNvPicPr>
            <a:picLocks noChangeAspect="1" noChangeArrowheads="1"/>
          </p:cNvPicPr>
          <p:nvPr/>
        </p:nvPicPr>
        <p:blipFill>
          <a:blip r:embed="rId2" cstate="print"/>
          <a:srcRect/>
          <a:stretch>
            <a:fillRect/>
          </a:stretch>
        </p:blipFill>
        <p:spPr bwMode="auto">
          <a:xfrm>
            <a:off x="4284663" y="765175"/>
            <a:ext cx="3486150" cy="5419725"/>
          </a:xfrm>
          <a:prstGeom prst="rect">
            <a:avLst/>
          </a:prstGeom>
          <a:noFill/>
          <a:ln w="76200">
            <a:solidFill>
              <a:schemeClr val="accent2"/>
            </a:solid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0"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49155" name="Rectangle 3"/>
          <p:cNvSpPr>
            <a:spLocks noGrp="1" noChangeArrowheads="1"/>
          </p:cNvSpPr>
          <p:nvPr>
            <p:ph type="body" idx="1"/>
          </p:nvPr>
        </p:nvSpPr>
        <p:spPr>
          <a:xfrm>
            <a:off x="250825" y="1341438"/>
            <a:ext cx="8435975" cy="4784725"/>
          </a:xfrm>
          <a:ln w="76200">
            <a:solidFill>
              <a:srgbClr val="FF3300"/>
            </a:solidFill>
          </a:ln>
        </p:spPr>
        <p:txBody>
          <a:bodyPr/>
          <a:lstStyle/>
          <a:p>
            <a:pPr eaLnBrk="1" hangingPunct="1">
              <a:buFontTx/>
              <a:buNone/>
            </a:pPr>
            <a:r>
              <a:rPr lang="es-MX" b="1" smtClean="0">
                <a:solidFill>
                  <a:srgbClr val="FF0000"/>
                </a:solidFill>
              </a:rPr>
              <a:t>Menguante</a:t>
            </a:r>
          </a:p>
          <a:p>
            <a:pPr eaLnBrk="1" hangingPunct="1">
              <a:buFontTx/>
              <a:buNone/>
            </a:pPr>
            <a:r>
              <a:rPr lang="es-MX" sz="2400" smtClean="0">
                <a:solidFill>
                  <a:schemeClr val="bg2"/>
                </a:solidFill>
              </a:rPr>
              <a:t>La pérdida de </a:t>
            </a:r>
          </a:p>
          <a:p>
            <a:pPr eaLnBrk="1" hangingPunct="1">
              <a:buFontTx/>
              <a:buNone/>
            </a:pPr>
            <a:r>
              <a:rPr lang="es-MX" sz="2400" smtClean="0">
                <a:solidFill>
                  <a:schemeClr val="bg2"/>
                </a:solidFill>
              </a:rPr>
              <a:t>determinación </a:t>
            </a:r>
          </a:p>
          <a:p>
            <a:pPr eaLnBrk="1" hangingPunct="1">
              <a:buFontTx/>
              <a:buNone/>
            </a:pPr>
            <a:r>
              <a:rPr lang="es-MX" sz="2400" smtClean="0">
                <a:solidFill>
                  <a:schemeClr val="bg2"/>
                </a:solidFill>
              </a:rPr>
              <a:t>de los cuerpos </a:t>
            </a:r>
          </a:p>
          <a:p>
            <a:pPr eaLnBrk="1" hangingPunct="1">
              <a:buFontTx/>
              <a:buNone/>
            </a:pPr>
            <a:r>
              <a:rPr lang="es-MX" sz="2400" smtClean="0">
                <a:solidFill>
                  <a:schemeClr val="bg2"/>
                </a:solidFill>
              </a:rPr>
              <a:t>en relación a </a:t>
            </a:r>
          </a:p>
          <a:p>
            <a:pPr eaLnBrk="1" hangingPunct="1">
              <a:buFontTx/>
              <a:buNone/>
            </a:pPr>
            <a:r>
              <a:rPr lang="es-MX" sz="2400" smtClean="0">
                <a:solidFill>
                  <a:schemeClr val="bg2"/>
                </a:solidFill>
              </a:rPr>
              <a:t>las diversas </a:t>
            </a:r>
          </a:p>
          <a:p>
            <a:pPr eaLnBrk="1" hangingPunct="1">
              <a:buFontTx/>
              <a:buNone/>
            </a:pPr>
            <a:r>
              <a:rPr lang="es-MX" sz="2400" smtClean="0">
                <a:solidFill>
                  <a:schemeClr val="bg2"/>
                </a:solidFill>
              </a:rPr>
              <a:t>distancias.</a:t>
            </a:r>
            <a:endParaRPr lang="es-ES" sz="2400" smtClean="0">
              <a:solidFill>
                <a:schemeClr val="bg2"/>
              </a:solidFill>
            </a:endParaRPr>
          </a:p>
          <a:p>
            <a:pPr eaLnBrk="1" hangingPunct="1">
              <a:buFontTx/>
              <a:buNone/>
            </a:pPr>
            <a:endParaRPr lang="es-MX" smtClean="0">
              <a:solidFill>
                <a:schemeClr val="bg2"/>
              </a:solidFill>
            </a:endParaRPr>
          </a:p>
          <a:p>
            <a:pPr eaLnBrk="1" hangingPunct="1">
              <a:buFontTx/>
              <a:buNone/>
            </a:pPr>
            <a:endParaRPr lang="es-ES" smtClean="0">
              <a:solidFill>
                <a:schemeClr val="bg2"/>
              </a:solidFill>
            </a:endParaRPr>
          </a:p>
        </p:txBody>
      </p:sp>
      <p:pic>
        <p:nvPicPr>
          <p:cNvPr id="49156" name="Picture 5" descr="%2Bmilletespigas"/>
          <p:cNvPicPr>
            <a:picLocks noChangeAspect="1" noChangeArrowheads="1"/>
          </p:cNvPicPr>
          <p:nvPr/>
        </p:nvPicPr>
        <p:blipFill>
          <a:blip r:embed="rId2" cstate="print"/>
          <a:srcRect/>
          <a:stretch>
            <a:fillRect/>
          </a:stretch>
        </p:blipFill>
        <p:spPr bwMode="auto">
          <a:xfrm>
            <a:off x="2627313" y="1852613"/>
            <a:ext cx="6189662" cy="4448175"/>
          </a:xfrm>
          <a:prstGeom prst="rect">
            <a:avLst/>
          </a:prstGeom>
          <a:noFill/>
          <a:ln w="76200">
            <a:solidFill>
              <a:srgbClr val="0000FF"/>
            </a:solid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79388"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50179" name="Rectangle 3"/>
          <p:cNvSpPr>
            <a:spLocks noGrp="1" noChangeArrowheads="1"/>
          </p:cNvSpPr>
          <p:nvPr>
            <p:ph type="body" idx="1"/>
          </p:nvPr>
        </p:nvSpPr>
        <p:spPr>
          <a:ln w="76200">
            <a:solidFill>
              <a:srgbClr val="FF0000"/>
            </a:solidFill>
          </a:ln>
        </p:spPr>
        <p:txBody>
          <a:bodyPr/>
          <a:lstStyle/>
          <a:p>
            <a:pPr eaLnBrk="1" hangingPunct="1">
              <a:buFontTx/>
              <a:buNone/>
            </a:pPr>
            <a:r>
              <a:rPr lang="es-MX" b="1" smtClean="0">
                <a:solidFill>
                  <a:srgbClr val="FF0000"/>
                </a:solidFill>
              </a:rPr>
              <a:t>Aérea</a:t>
            </a:r>
          </a:p>
          <a:p>
            <a:pPr eaLnBrk="1" hangingPunct="1">
              <a:buFontTx/>
              <a:buNone/>
            </a:pPr>
            <a:r>
              <a:rPr lang="es-MX" sz="2000" smtClean="0">
                <a:solidFill>
                  <a:schemeClr val="bg2"/>
                </a:solidFill>
              </a:rPr>
              <a:t>Combinación de perspectiva </a:t>
            </a:r>
          </a:p>
          <a:p>
            <a:pPr eaLnBrk="1" hangingPunct="1">
              <a:buFontTx/>
              <a:buNone/>
            </a:pPr>
            <a:r>
              <a:rPr lang="es-MX" sz="2000" smtClean="0">
                <a:solidFill>
                  <a:schemeClr val="bg2"/>
                </a:solidFill>
              </a:rPr>
              <a:t>de color y menguante. A </a:t>
            </a:r>
          </a:p>
          <a:p>
            <a:pPr eaLnBrk="1" hangingPunct="1">
              <a:buFontTx/>
              <a:buNone/>
            </a:pPr>
            <a:r>
              <a:rPr lang="es-MX" sz="2000" smtClean="0">
                <a:solidFill>
                  <a:schemeClr val="bg2"/>
                </a:solidFill>
              </a:rPr>
              <a:t>través de la luz y del color, </a:t>
            </a:r>
          </a:p>
          <a:p>
            <a:pPr eaLnBrk="1" hangingPunct="1">
              <a:buFontTx/>
              <a:buNone/>
            </a:pPr>
            <a:r>
              <a:rPr lang="es-MX" sz="2000" smtClean="0">
                <a:solidFill>
                  <a:schemeClr val="bg2"/>
                </a:solidFill>
              </a:rPr>
              <a:t>consigue la definición de </a:t>
            </a:r>
          </a:p>
          <a:p>
            <a:pPr eaLnBrk="1" hangingPunct="1">
              <a:buFontTx/>
              <a:buNone/>
            </a:pPr>
            <a:r>
              <a:rPr lang="es-MX" sz="2000" smtClean="0">
                <a:solidFill>
                  <a:schemeClr val="bg2"/>
                </a:solidFill>
              </a:rPr>
              <a:t>los elementos.</a:t>
            </a:r>
            <a:endParaRPr lang="es-ES" sz="2000" smtClean="0">
              <a:solidFill>
                <a:schemeClr val="bg2"/>
              </a:solidFill>
            </a:endParaRPr>
          </a:p>
        </p:txBody>
      </p:sp>
      <p:pic>
        <p:nvPicPr>
          <p:cNvPr id="50180" name="Picture 5" descr="0047_perspectiva_tormenta_05"/>
          <p:cNvPicPr>
            <a:picLocks noChangeAspect="1" noChangeArrowheads="1"/>
          </p:cNvPicPr>
          <p:nvPr/>
        </p:nvPicPr>
        <p:blipFill>
          <a:blip r:embed="rId2" cstate="print"/>
          <a:srcRect/>
          <a:stretch>
            <a:fillRect/>
          </a:stretch>
        </p:blipFill>
        <p:spPr bwMode="auto">
          <a:xfrm>
            <a:off x="4087813" y="1196975"/>
            <a:ext cx="4152900" cy="4679950"/>
          </a:xfrm>
          <a:prstGeom prst="rect">
            <a:avLst/>
          </a:prstGeom>
          <a:noFill/>
          <a:ln w="76200">
            <a:solidFill>
              <a:srgbClr val="FF3300"/>
            </a:solid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179388"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51203" name="Rectangle 3"/>
          <p:cNvSpPr>
            <a:spLocks noGrp="1" noChangeArrowheads="1"/>
          </p:cNvSpPr>
          <p:nvPr>
            <p:ph type="body" idx="1"/>
          </p:nvPr>
        </p:nvSpPr>
        <p:spPr>
          <a:ln w="76200">
            <a:solidFill>
              <a:srgbClr val="FF0000"/>
            </a:solidFill>
          </a:ln>
        </p:spPr>
        <p:txBody>
          <a:bodyPr/>
          <a:lstStyle/>
          <a:p>
            <a:pPr eaLnBrk="1" hangingPunct="1">
              <a:lnSpc>
                <a:spcPct val="80000"/>
              </a:lnSpc>
              <a:buFontTx/>
              <a:buNone/>
            </a:pPr>
            <a:r>
              <a:rPr lang="es-MX" b="1" smtClean="0">
                <a:solidFill>
                  <a:srgbClr val="FF0000"/>
                </a:solidFill>
              </a:rPr>
              <a:t>Ilusoria</a:t>
            </a:r>
            <a:endParaRPr lang="es-MX" sz="2000" b="1" smtClean="0">
              <a:solidFill>
                <a:srgbClr val="FF0000"/>
              </a:solidFill>
            </a:endParaRPr>
          </a:p>
          <a:p>
            <a:pPr eaLnBrk="1" hangingPunct="1">
              <a:lnSpc>
                <a:spcPct val="80000"/>
              </a:lnSpc>
              <a:buFontTx/>
              <a:buNone/>
            </a:pPr>
            <a:r>
              <a:rPr lang="es-ES" sz="1800" smtClean="0">
                <a:solidFill>
                  <a:schemeClr val="bg2"/>
                </a:solidFill>
              </a:rPr>
              <a:t>Consigue mediante engaños </a:t>
            </a:r>
          </a:p>
          <a:p>
            <a:pPr eaLnBrk="1" hangingPunct="1">
              <a:lnSpc>
                <a:spcPct val="80000"/>
              </a:lnSpc>
              <a:buFontTx/>
              <a:buNone/>
            </a:pPr>
            <a:r>
              <a:rPr lang="es-ES" sz="1800" smtClean="0">
                <a:solidFill>
                  <a:schemeClr val="bg2"/>
                </a:solidFill>
              </a:rPr>
              <a:t>ópticos -los llamados </a:t>
            </a:r>
            <a:r>
              <a:rPr lang="es-ES" sz="1800" i="1" smtClean="0">
                <a:solidFill>
                  <a:schemeClr val="bg2"/>
                </a:solidFill>
              </a:rPr>
              <a:t>trompe-l'oeil</a:t>
            </a:r>
            <a:r>
              <a:rPr lang="es-ES" sz="1800" smtClean="0">
                <a:solidFill>
                  <a:schemeClr val="bg2"/>
                </a:solidFill>
              </a:rPr>
              <a:t>- </a:t>
            </a:r>
          </a:p>
          <a:p>
            <a:pPr eaLnBrk="1" hangingPunct="1">
              <a:lnSpc>
                <a:spcPct val="80000"/>
              </a:lnSpc>
              <a:buFontTx/>
              <a:buNone/>
            </a:pPr>
            <a:r>
              <a:rPr lang="es-ES" sz="1800" smtClean="0">
                <a:solidFill>
                  <a:schemeClr val="bg2"/>
                </a:solidFill>
              </a:rPr>
              <a:t>hacer ver aquello que en realidad </a:t>
            </a:r>
          </a:p>
          <a:p>
            <a:pPr eaLnBrk="1" hangingPunct="1">
              <a:lnSpc>
                <a:spcPct val="80000"/>
              </a:lnSpc>
              <a:buFontTx/>
              <a:buNone/>
            </a:pPr>
            <a:r>
              <a:rPr lang="es-ES" sz="1800" smtClean="0">
                <a:solidFill>
                  <a:schemeClr val="bg2"/>
                </a:solidFill>
              </a:rPr>
              <a:t>no es. La construcción de estos </a:t>
            </a:r>
          </a:p>
          <a:p>
            <a:pPr eaLnBrk="1" hangingPunct="1">
              <a:lnSpc>
                <a:spcPct val="80000"/>
              </a:lnSpc>
              <a:buFontTx/>
              <a:buNone/>
            </a:pPr>
            <a:r>
              <a:rPr lang="es-ES" sz="1800" smtClean="0">
                <a:solidFill>
                  <a:schemeClr val="bg2"/>
                </a:solidFill>
              </a:rPr>
              <a:t>espacios ilusorios se basa siempre </a:t>
            </a:r>
          </a:p>
          <a:p>
            <a:pPr eaLnBrk="1" hangingPunct="1">
              <a:lnSpc>
                <a:spcPct val="80000"/>
              </a:lnSpc>
              <a:buFontTx/>
              <a:buNone/>
            </a:pPr>
            <a:r>
              <a:rPr lang="es-ES" sz="1800" smtClean="0">
                <a:solidFill>
                  <a:schemeClr val="bg2"/>
                </a:solidFill>
              </a:rPr>
              <a:t>en las reglas de la proyección </a:t>
            </a:r>
          </a:p>
          <a:p>
            <a:pPr eaLnBrk="1" hangingPunct="1">
              <a:lnSpc>
                <a:spcPct val="80000"/>
              </a:lnSpc>
              <a:buFontTx/>
              <a:buNone/>
            </a:pPr>
            <a:r>
              <a:rPr lang="es-ES" sz="1800" smtClean="0">
                <a:solidFill>
                  <a:schemeClr val="bg2"/>
                </a:solidFill>
              </a:rPr>
              <a:t>central, pero la necesidad de </a:t>
            </a:r>
          </a:p>
          <a:p>
            <a:pPr eaLnBrk="1" hangingPunct="1">
              <a:lnSpc>
                <a:spcPct val="80000"/>
              </a:lnSpc>
              <a:buFontTx/>
              <a:buNone/>
            </a:pPr>
            <a:r>
              <a:rPr lang="es-ES" sz="1800" smtClean="0">
                <a:solidFill>
                  <a:schemeClr val="bg2"/>
                </a:solidFill>
              </a:rPr>
              <a:t>hacer creíble lo no real lleva a </a:t>
            </a:r>
          </a:p>
          <a:p>
            <a:pPr eaLnBrk="1" hangingPunct="1">
              <a:lnSpc>
                <a:spcPct val="80000"/>
              </a:lnSpc>
              <a:buFontTx/>
              <a:buNone/>
            </a:pPr>
            <a:r>
              <a:rPr lang="es-ES" sz="1800" smtClean="0">
                <a:solidFill>
                  <a:schemeClr val="bg2"/>
                </a:solidFill>
              </a:rPr>
              <a:t>los artistas a utilizar toda clase </a:t>
            </a:r>
          </a:p>
          <a:p>
            <a:pPr eaLnBrk="1" hangingPunct="1">
              <a:lnSpc>
                <a:spcPct val="80000"/>
              </a:lnSpc>
              <a:buFontTx/>
              <a:buNone/>
            </a:pPr>
            <a:r>
              <a:rPr lang="es-ES" sz="1800" smtClean="0">
                <a:solidFill>
                  <a:schemeClr val="bg2"/>
                </a:solidFill>
              </a:rPr>
              <a:t>de </a:t>
            </a:r>
            <a:r>
              <a:rPr lang="es-ES" sz="1800" b="1" smtClean="0">
                <a:solidFill>
                  <a:schemeClr val="bg2"/>
                </a:solidFill>
              </a:rPr>
              <a:t>licencias</a:t>
            </a:r>
            <a:r>
              <a:rPr lang="es-ES" sz="1800" smtClean="0">
                <a:solidFill>
                  <a:schemeClr val="bg2"/>
                </a:solidFill>
              </a:rPr>
              <a:t>, que conllevan la </a:t>
            </a:r>
          </a:p>
          <a:p>
            <a:pPr eaLnBrk="1" hangingPunct="1">
              <a:lnSpc>
                <a:spcPct val="80000"/>
              </a:lnSpc>
              <a:spcBef>
                <a:spcPct val="25000"/>
              </a:spcBef>
              <a:buFontTx/>
              <a:buNone/>
            </a:pPr>
            <a:r>
              <a:rPr lang="es-ES" sz="1800" smtClean="0">
                <a:solidFill>
                  <a:schemeClr val="bg2"/>
                </a:solidFill>
              </a:rPr>
              <a:t>utilización de </a:t>
            </a:r>
          </a:p>
          <a:p>
            <a:pPr eaLnBrk="1" hangingPunct="1">
              <a:lnSpc>
                <a:spcPct val="80000"/>
              </a:lnSpc>
              <a:spcBef>
                <a:spcPct val="25000"/>
              </a:spcBef>
              <a:buFontTx/>
              <a:buNone/>
            </a:pPr>
            <a:r>
              <a:rPr lang="es-ES" sz="1800" b="1" smtClean="0">
                <a:solidFill>
                  <a:schemeClr val="bg2"/>
                </a:solidFill>
              </a:rPr>
              <a:t>puntos de fuga múltiples</a:t>
            </a:r>
            <a:r>
              <a:rPr lang="es-ES" sz="1800" smtClean="0">
                <a:solidFill>
                  <a:schemeClr val="bg2"/>
                </a:solidFill>
              </a:rPr>
              <a:t>.</a:t>
            </a:r>
            <a:r>
              <a:rPr lang="es-ES" smtClean="0">
                <a:solidFill>
                  <a:schemeClr val="bg2"/>
                </a:solidFill>
              </a:rPr>
              <a:t> </a:t>
            </a:r>
            <a:endParaRPr lang="es-MX" sz="2000" smtClean="0">
              <a:solidFill>
                <a:schemeClr val="bg2"/>
              </a:solidFill>
            </a:endParaRPr>
          </a:p>
          <a:p>
            <a:pPr eaLnBrk="1" hangingPunct="1">
              <a:lnSpc>
                <a:spcPct val="80000"/>
              </a:lnSpc>
              <a:buFontTx/>
              <a:buNone/>
            </a:pPr>
            <a:endParaRPr lang="es-ES" sz="2000" smtClean="0">
              <a:solidFill>
                <a:schemeClr val="bg2"/>
              </a:solidFill>
            </a:endParaRPr>
          </a:p>
        </p:txBody>
      </p:sp>
      <p:pic>
        <p:nvPicPr>
          <p:cNvPr id="51204" name="Picture 6" descr="MAO04379"/>
          <p:cNvPicPr>
            <a:picLocks noChangeAspect="1" noChangeArrowheads="1"/>
          </p:cNvPicPr>
          <p:nvPr/>
        </p:nvPicPr>
        <p:blipFill>
          <a:blip r:embed="rId2" cstate="print"/>
          <a:srcRect/>
          <a:stretch>
            <a:fillRect/>
          </a:stretch>
        </p:blipFill>
        <p:spPr bwMode="auto">
          <a:xfrm>
            <a:off x="4500563" y="1052513"/>
            <a:ext cx="3873500" cy="5324475"/>
          </a:xfrm>
          <a:prstGeom prst="rect">
            <a:avLst/>
          </a:prstGeom>
          <a:noFill/>
          <a:ln w="76200">
            <a:solidFill>
              <a:srgbClr val="0000FF"/>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6147"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z="2800" smtClean="0">
                <a:solidFill>
                  <a:schemeClr val="bg2"/>
                </a:solidFill>
              </a:rPr>
              <a:t>47. ¿Qué interpretación le das a la siguiente afirmación del autor?: el artista pintor ha de conocer las reglas, aprenderlas y después olvidarlas.</a:t>
            </a:r>
          </a:p>
          <a:p>
            <a:pPr eaLnBrk="1" hangingPunct="1">
              <a:buFontTx/>
              <a:buNone/>
            </a:pPr>
            <a:r>
              <a:rPr lang="es-MX" smtClean="0">
                <a:solidFill>
                  <a:schemeClr val="bg2"/>
                </a:solidFill>
              </a:rPr>
              <a:t>Si todos los artistas siguen las reglas de igual forma, no lograrían tener su lenguaje propio e individual que los hace diferentes de los otros artistas.</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52227"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z="2800" smtClean="0">
                <a:solidFill>
                  <a:schemeClr val="bg2"/>
                </a:solidFill>
              </a:rPr>
              <a:t>60. Explica la diferencia entre la composición pictórica del renacimiento y la del manierismo.</a:t>
            </a:r>
          </a:p>
          <a:p>
            <a:pPr eaLnBrk="1" hangingPunct="1">
              <a:buFontTx/>
              <a:buNone/>
            </a:pPr>
            <a:r>
              <a:rPr lang="es-MX" sz="2800" b="1" smtClean="0">
                <a:solidFill>
                  <a:srgbClr val="FF0000"/>
                </a:solidFill>
              </a:rPr>
              <a:t>Manierismo</a:t>
            </a:r>
            <a:r>
              <a:rPr lang="es-MX" sz="2800" smtClean="0">
                <a:solidFill>
                  <a:schemeClr val="bg2"/>
                </a:solidFill>
              </a:rPr>
              <a:t>, organiza el espacio de una forma irregular que parece desordenada.</a:t>
            </a:r>
          </a:p>
          <a:p>
            <a:pPr eaLnBrk="1" hangingPunct="1">
              <a:buFontTx/>
              <a:buNone/>
            </a:pPr>
            <a:r>
              <a:rPr lang="es-MX" sz="2800" b="1" smtClean="0">
                <a:solidFill>
                  <a:srgbClr val="FF0000"/>
                </a:solidFill>
              </a:rPr>
              <a:t>Renacimiento</a:t>
            </a:r>
            <a:r>
              <a:rPr lang="es-MX" sz="2800" smtClean="0">
                <a:solidFill>
                  <a:schemeClr val="bg2"/>
                </a:solidFill>
              </a:rPr>
              <a:t> tiende a la </a:t>
            </a:r>
          </a:p>
          <a:p>
            <a:pPr eaLnBrk="1" hangingPunct="1">
              <a:buFontTx/>
              <a:buNone/>
            </a:pPr>
            <a:r>
              <a:rPr lang="es-MX" sz="2800" smtClean="0">
                <a:solidFill>
                  <a:schemeClr val="bg2"/>
                </a:solidFill>
              </a:rPr>
              <a:t>compensación del espacio</a:t>
            </a:r>
          </a:p>
          <a:p>
            <a:pPr eaLnBrk="1" hangingPunct="1">
              <a:buFontTx/>
              <a:buNone/>
            </a:pPr>
            <a:r>
              <a:rPr lang="es-MX" sz="2800" smtClean="0">
                <a:solidFill>
                  <a:schemeClr val="bg2"/>
                </a:solidFill>
              </a:rPr>
              <a:t>en base a grupos.</a:t>
            </a:r>
          </a:p>
          <a:p>
            <a:pPr eaLnBrk="1" hangingPunct="1">
              <a:buFontTx/>
              <a:buNone/>
            </a:pPr>
            <a:endParaRPr lang="es-ES" sz="2800" smtClean="0">
              <a:solidFill>
                <a:schemeClr val="bg2"/>
              </a:solidFill>
            </a:endParaRPr>
          </a:p>
        </p:txBody>
      </p:sp>
      <p:pic>
        <p:nvPicPr>
          <p:cNvPr id="52228" name="Picture 5" descr="imagen06"/>
          <p:cNvPicPr>
            <a:picLocks noChangeAspect="1" noChangeArrowheads="1"/>
          </p:cNvPicPr>
          <p:nvPr/>
        </p:nvPicPr>
        <p:blipFill>
          <a:blip r:embed="rId2" cstate="print"/>
          <a:srcRect/>
          <a:stretch>
            <a:fillRect/>
          </a:stretch>
        </p:blipFill>
        <p:spPr bwMode="auto">
          <a:xfrm>
            <a:off x="4859338" y="3500438"/>
            <a:ext cx="3983037" cy="3106737"/>
          </a:xfrm>
          <a:prstGeom prst="rect">
            <a:avLst/>
          </a:prstGeom>
          <a:noFill/>
          <a:ln w="76200">
            <a:solidFill>
              <a:schemeClr val="accent2"/>
            </a:solid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53251"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La composición de un cuadro toma muy en cuenta la ordenación de los elementos.</a:t>
            </a:r>
          </a:p>
          <a:p>
            <a:pPr eaLnBrk="1" hangingPunct="1">
              <a:buFontTx/>
              <a:buNone/>
            </a:pPr>
            <a:r>
              <a:rPr lang="es-MX" smtClean="0">
                <a:solidFill>
                  <a:schemeClr val="bg2"/>
                </a:solidFill>
              </a:rPr>
              <a:t>El concepto de la simetría es un aspecto a valorar.</a:t>
            </a:r>
          </a:p>
          <a:p>
            <a:pPr eaLnBrk="1" hangingPunct="1">
              <a:buFontTx/>
              <a:buNone/>
            </a:pPr>
            <a:r>
              <a:rPr lang="es-MX" smtClean="0">
                <a:solidFill>
                  <a:schemeClr val="bg2"/>
                </a:solidFill>
              </a:rPr>
              <a:t>Al principio el pintor ordena en base a un eje.</a:t>
            </a:r>
          </a:p>
          <a:p>
            <a:pPr eaLnBrk="1" hangingPunct="1">
              <a:buFontTx/>
              <a:buNone/>
            </a:pPr>
            <a:r>
              <a:rPr lang="es-MX" smtClean="0">
                <a:solidFill>
                  <a:schemeClr val="bg2"/>
                </a:solidFill>
              </a:rPr>
              <a:t>(eje simetría) y los distribuye ordenadamente de izquierda a derecha.</a:t>
            </a:r>
          </a:p>
          <a:p>
            <a:pPr eaLnBrk="1" hangingPunct="1">
              <a:buFontTx/>
              <a:buNone/>
            </a:pPr>
            <a:endParaRPr lang="es-ES" smtClean="0">
              <a:solidFill>
                <a:schemeClr val="bg2"/>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54275" name="Rectangle 3"/>
          <p:cNvSpPr>
            <a:spLocks noGrp="1" noChangeArrowheads="1"/>
          </p:cNvSpPr>
          <p:nvPr>
            <p:ph type="body" idx="1"/>
          </p:nvPr>
        </p:nvSpPr>
        <p:spPr>
          <a:xfrm>
            <a:off x="250825" y="1196975"/>
            <a:ext cx="8353425" cy="4968875"/>
          </a:xfrm>
          <a:ln w="76200">
            <a:solidFill>
              <a:srgbClr val="FF0000"/>
            </a:solidFill>
          </a:ln>
        </p:spPr>
        <p:txBody>
          <a:bodyPr/>
          <a:lstStyle/>
          <a:p>
            <a:pPr eaLnBrk="1" hangingPunct="1">
              <a:buFontTx/>
              <a:buNone/>
            </a:pPr>
            <a:r>
              <a:rPr lang="es-MX" sz="2800" smtClean="0">
                <a:solidFill>
                  <a:schemeClr val="bg2"/>
                </a:solidFill>
              </a:rPr>
              <a:t>El </a:t>
            </a:r>
            <a:r>
              <a:rPr lang="es-MX" sz="2800" b="1" smtClean="0">
                <a:solidFill>
                  <a:srgbClr val="FF0000"/>
                </a:solidFill>
              </a:rPr>
              <a:t>manierismo</a:t>
            </a:r>
            <a:r>
              <a:rPr lang="es-MX" sz="2800" smtClean="0">
                <a:solidFill>
                  <a:schemeClr val="bg2"/>
                </a:solidFill>
              </a:rPr>
              <a:t> acostumbra a organizar el espacio</a:t>
            </a:r>
          </a:p>
          <a:p>
            <a:pPr eaLnBrk="1" hangingPunct="1">
              <a:buFontTx/>
              <a:buNone/>
            </a:pPr>
            <a:r>
              <a:rPr lang="es-MX" sz="2800" smtClean="0">
                <a:solidFill>
                  <a:schemeClr val="bg2"/>
                </a:solidFill>
              </a:rPr>
              <a:t>de una forma irregular, </a:t>
            </a:r>
          </a:p>
          <a:p>
            <a:pPr eaLnBrk="1" hangingPunct="1">
              <a:buFontTx/>
              <a:buNone/>
            </a:pPr>
            <a:r>
              <a:rPr lang="es-MX" sz="2800" smtClean="0">
                <a:solidFill>
                  <a:schemeClr val="bg2"/>
                </a:solidFill>
              </a:rPr>
              <a:t>que a primera vista </a:t>
            </a:r>
          </a:p>
          <a:p>
            <a:pPr eaLnBrk="1" hangingPunct="1">
              <a:buFontTx/>
              <a:buNone/>
            </a:pPr>
            <a:r>
              <a:rPr lang="es-MX" sz="2800" smtClean="0">
                <a:solidFill>
                  <a:schemeClr val="bg2"/>
                </a:solidFill>
              </a:rPr>
              <a:t>parece desordenada.</a:t>
            </a:r>
          </a:p>
          <a:p>
            <a:pPr eaLnBrk="1" hangingPunct="1">
              <a:buFontTx/>
              <a:buNone/>
            </a:pPr>
            <a:endParaRPr lang="es-MX" sz="2800" smtClean="0">
              <a:solidFill>
                <a:schemeClr val="bg2"/>
              </a:solidFill>
            </a:endParaRPr>
          </a:p>
          <a:p>
            <a:pPr eaLnBrk="1" hangingPunct="1">
              <a:buFontTx/>
              <a:buNone/>
            </a:pPr>
            <a:r>
              <a:rPr lang="es-MX" sz="2800" smtClean="0">
                <a:solidFill>
                  <a:schemeClr val="bg2"/>
                </a:solidFill>
              </a:rPr>
              <a:t>(asimetría simétrica)</a:t>
            </a:r>
          </a:p>
          <a:p>
            <a:pPr eaLnBrk="1" hangingPunct="1">
              <a:buFontTx/>
              <a:buNone/>
            </a:pPr>
            <a:endParaRPr lang="es-ES" sz="2800" smtClean="0">
              <a:solidFill>
                <a:schemeClr val="bg2"/>
              </a:solidFill>
            </a:endParaRPr>
          </a:p>
        </p:txBody>
      </p:sp>
      <p:pic>
        <p:nvPicPr>
          <p:cNvPr id="54276" name="Picture 5" descr="bassano03"/>
          <p:cNvPicPr>
            <a:picLocks noChangeAspect="1" noChangeArrowheads="1"/>
          </p:cNvPicPr>
          <p:nvPr/>
        </p:nvPicPr>
        <p:blipFill>
          <a:blip r:embed="rId2" cstate="print"/>
          <a:srcRect/>
          <a:stretch>
            <a:fillRect/>
          </a:stretch>
        </p:blipFill>
        <p:spPr bwMode="auto">
          <a:xfrm>
            <a:off x="3851275" y="2420938"/>
            <a:ext cx="5003800" cy="3900487"/>
          </a:xfrm>
          <a:prstGeom prst="rect">
            <a:avLst/>
          </a:prstGeom>
          <a:noFill/>
          <a:ln w="76200">
            <a:solidFill>
              <a:schemeClr val="accent1"/>
            </a:solidFill>
            <a:miter lim="800000"/>
            <a:headEnd/>
            <a:tailEnd/>
          </a:ln>
        </p:spPr>
      </p:pic>
      <p:sp>
        <p:nvSpPr>
          <p:cNvPr id="54277" name="Text Box 6"/>
          <p:cNvSpPr txBox="1">
            <a:spLocks noChangeArrowheads="1"/>
          </p:cNvSpPr>
          <p:nvPr/>
        </p:nvSpPr>
        <p:spPr bwMode="auto">
          <a:xfrm>
            <a:off x="827088" y="4724400"/>
            <a:ext cx="2901950" cy="915988"/>
          </a:xfrm>
          <a:prstGeom prst="rect">
            <a:avLst/>
          </a:prstGeom>
          <a:noFill/>
          <a:ln w="9525">
            <a:noFill/>
            <a:miter lim="800000"/>
            <a:headEnd/>
            <a:tailEnd/>
          </a:ln>
        </p:spPr>
        <p:txBody>
          <a:bodyPr wrap="none">
            <a:spAutoFit/>
          </a:bodyPr>
          <a:lstStyle/>
          <a:p>
            <a:r>
              <a:rPr lang="es-MX">
                <a:solidFill>
                  <a:schemeClr val="bg2"/>
                </a:solidFill>
              </a:rPr>
              <a:t>Jacopo Bassano, </a:t>
            </a:r>
          </a:p>
          <a:p>
            <a:r>
              <a:rPr lang="es-MX">
                <a:solidFill>
                  <a:schemeClr val="bg2"/>
                </a:solidFill>
              </a:rPr>
              <a:t>Adoración de los magos,</a:t>
            </a:r>
          </a:p>
          <a:p>
            <a:r>
              <a:rPr lang="es-MX">
                <a:solidFill>
                  <a:schemeClr val="bg2"/>
                </a:solidFill>
              </a:rPr>
              <a:t>1562.</a:t>
            </a:r>
            <a:endParaRPr lang="es-ES">
              <a:solidFill>
                <a:schemeClr val="bg2"/>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55299"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lnSpc>
                <a:spcPct val="90000"/>
              </a:lnSpc>
              <a:buFontTx/>
              <a:buNone/>
            </a:pPr>
            <a:r>
              <a:rPr lang="es-MX" sz="2800" smtClean="0">
                <a:solidFill>
                  <a:schemeClr val="bg2"/>
                </a:solidFill>
              </a:rPr>
              <a:t>61.¿En qué consiste la </a:t>
            </a:r>
          </a:p>
          <a:p>
            <a:pPr eaLnBrk="1" hangingPunct="1">
              <a:lnSpc>
                <a:spcPct val="90000"/>
              </a:lnSpc>
              <a:buFontTx/>
              <a:buNone/>
            </a:pPr>
            <a:r>
              <a:rPr lang="es-MX" sz="2800" b="1" smtClean="0">
                <a:solidFill>
                  <a:srgbClr val="FF0000"/>
                </a:solidFill>
              </a:rPr>
              <a:t>composición</a:t>
            </a:r>
            <a:r>
              <a:rPr lang="es-MX" sz="2800" smtClean="0">
                <a:solidFill>
                  <a:schemeClr val="bg2"/>
                </a:solidFill>
              </a:rPr>
              <a:t> </a:t>
            </a:r>
            <a:r>
              <a:rPr lang="es-MX" sz="2800" b="1" smtClean="0">
                <a:solidFill>
                  <a:srgbClr val="FF3300"/>
                </a:solidFill>
              </a:rPr>
              <a:t>cerrada</a:t>
            </a:r>
            <a:r>
              <a:rPr lang="es-MX" sz="2800" smtClean="0">
                <a:solidFill>
                  <a:schemeClr val="bg2"/>
                </a:solidFill>
              </a:rPr>
              <a:t>?</a:t>
            </a:r>
          </a:p>
          <a:p>
            <a:pPr eaLnBrk="1" hangingPunct="1">
              <a:lnSpc>
                <a:spcPct val="90000"/>
              </a:lnSpc>
              <a:buFontTx/>
              <a:buNone/>
            </a:pPr>
            <a:r>
              <a:rPr lang="es-MX" sz="2800" smtClean="0">
                <a:solidFill>
                  <a:schemeClr val="bg2"/>
                </a:solidFill>
              </a:rPr>
              <a:t>El orden lo basa en un </a:t>
            </a:r>
            <a:r>
              <a:rPr lang="es-MX" sz="2800" b="1" smtClean="0">
                <a:solidFill>
                  <a:srgbClr val="FF0000"/>
                </a:solidFill>
              </a:rPr>
              <a:t>eje</a:t>
            </a:r>
            <a:r>
              <a:rPr lang="es-MX" sz="2800" smtClean="0">
                <a:solidFill>
                  <a:schemeClr val="bg2"/>
                </a:solidFill>
              </a:rPr>
              <a:t> </a:t>
            </a:r>
          </a:p>
          <a:p>
            <a:pPr eaLnBrk="1" hangingPunct="1">
              <a:lnSpc>
                <a:spcPct val="90000"/>
              </a:lnSpc>
              <a:buFontTx/>
              <a:buNone/>
            </a:pPr>
            <a:r>
              <a:rPr lang="es-MX" sz="2800" b="1" smtClean="0">
                <a:solidFill>
                  <a:srgbClr val="FF0000"/>
                </a:solidFill>
              </a:rPr>
              <a:t>central</a:t>
            </a:r>
            <a:r>
              <a:rPr lang="es-MX" sz="2800" smtClean="0">
                <a:solidFill>
                  <a:schemeClr val="bg2"/>
                </a:solidFill>
              </a:rPr>
              <a:t>. Es aquella en la </a:t>
            </a:r>
          </a:p>
          <a:p>
            <a:pPr eaLnBrk="1" hangingPunct="1">
              <a:lnSpc>
                <a:spcPct val="90000"/>
              </a:lnSpc>
              <a:buFontTx/>
              <a:buNone/>
            </a:pPr>
            <a:r>
              <a:rPr lang="es-MX" sz="2800" smtClean="0">
                <a:solidFill>
                  <a:schemeClr val="bg2"/>
                </a:solidFill>
              </a:rPr>
              <a:t>que todos los elementos </a:t>
            </a:r>
          </a:p>
          <a:p>
            <a:pPr eaLnBrk="1" hangingPunct="1">
              <a:lnSpc>
                <a:spcPct val="90000"/>
              </a:lnSpc>
              <a:buFontTx/>
              <a:buNone/>
            </a:pPr>
            <a:r>
              <a:rPr lang="es-MX" sz="2800" smtClean="0">
                <a:solidFill>
                  <a:schemeClr val="bg2"/>
                </a:solidFill>
              </a:rPr>
              <a:t>se dirigen hacia el centro </a:t>
            </a:r>
          </a:p>
          <a:p>
            <a:pPr eaLnBrk="1" hangingPunct="1">
              <a:lnSpc>
                <a:spcPct val="90000"/>
              </a:lnSpc>
              <a:buFontTx/>
              <a:buNone/>
            </a:pPr>
            <a:r>
              <a:rPr lang="es-MX" sz="2800" smtClean="0">
                <a:solidFill>
                  <a:schemeClr val="bg2"/>
                </a:solidFill>
              </a:rPr>
              <a:t>teórico del cuadro.</a:t>
            </a:r>
            <a:endParaRPr lang="es-ES" sz="2800" smtClean="0">
              <a:solidFill>
                <a:schemeClr val="bg2"/>
              </a:solidFill>
            </a:endParaRPr>
          </a:p>
        </p:txBody>
      </p:sp>
      <p:pic>
        <p:nvPicPr>
          <p:cNvPr id="55300" name="Picture 5" descr="masaccio_trinity"/>
          <p:cNvPicPr>
            <a:picLocks noChangeAspect="1" noChangeArrowheads="1"/>
          </p:cNvPicPr>
          <p:nvPr/>
        </p:nvPicPr>
        <p:blipFill>
          <a:blip r:embed="rId2" cstate="print"/>
          <a:srcRect/>
          <a:stretch>
            <a:fillRect/>
          </a:stretch>
        </p:blipFill>
        <p:spPr bwMode="auto">
          <a:xfrm>
            <a:off x="5292725" y="476250"/>
            <a:ext cx="2971800" cy="6002338"/>
          </a:xfrm>
          <a:prstGeom prst="rect">
            <a:avLst/>
          </a:prstGeom>
          <a:noFill/>
          <a:ln w="76200">
            <a:solidFill>
              <a:srgbClr val="CC3300"/>
            </a:solidFill>
            <a:miter lim="800000"/>
            <a:headEnd/>
            <a:tailEnd/>
          </a:ln>
        </p:spPr>
      </p:pic>
      <p:sp>
        <p:nvSpPr>
          <p:cNvPr id="55301" name="Text Box 6"/>
          <p:cNvSpPr txBox="1">
            <a:spLocks noChangeArrowheads="1"/>
          </p:cNvSpPr>
          <p:nvPr/>
        </p:nvSpPr>
        <p:spPr bwMode="auto">
          <a:xfrm>
            <a:off x="1619250" y="5157788"/>
            <a:ext cx="3270250" cy="366712"/>
          </a:xfrm>
          <a:prstGeom prst="rect">
            <a:avLst/>
          </a:prstGeom>
          <a:noFill/>
          <a:ln w="9525">
            <a:noFill/>
            <a:miter lim="800000"/>
            <a:headEnd/>
            <a:tailEnd/>
          </a:ln>
        </p:spPr>
        <p:txBody>
          <a:bodyPr wrap="none">
            <a:spAutoFit/>
          </a:bodyPr>
          <a:lstStyle/>
          <a:p>
            <a:r>
              <a:rPr lang="es-MX">
                <a:solidFill>
                  <a:schemeClr val="bg2"/>
                </a:solidFill>
              </a:rPr>
              <a:t>Massaccio, La trinidad, 1427</a:t>
            </a:r>
            <a:endParaRPr lang="es-ES">
              <a:solidFill>
                <a:schemeClr val="bg2"/>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56323" name="Rectangle 3"/>
          <p:cNvSpPr>
            <a:spLocks noGrp="1" noChangeArrowheads="1"/>
          </p:cNvSpPr>
          <p:nvPr>
            <p:ph type="body" idx="1"/>
          </p:nvPr>
        </p:nvSpPr>
        <p:spPr>
          <a:xfrm>
            <a:off x="395288" y="1268413"/>
            <a:ext cx="8424862" cy="3600450"/>
          </a:xfrm>
          <a:ln w="76200">
            <a:solidFill>
              <a:srgbClr val="FF0000"/>
            </a:solidFill>
          </a:ln>
        </p:spPr>
        <p:txBody>
          <a:bodyPr/>
          <a:lstStyle/>
          <a:p>
            <a:pPr eaLnBrk="1" hangingPunct="1">
              <a:buFontTx/>
              <a:buNone/>
            </a:pPr>
            <a:r>
              <a:rPr lang="es-MX" smtClean="0">
                <a:solidFill>
                  <a:schemeClr val="bg2"/>
                </a:solidFill>
              </a:rPr>
              <a:t>La composición </a:t>
            </a:r>
            <a:r>
              <a:rPr lang="es-MX" b="1" smtClean="0">
                <a:solidFill>
                  <a:srgbClr val="FF0000"/>
                </a:solidFill>
              </a:rPr>
              <a:t>abierta</a:t>
            </a:r>
            <a:r>
              <a:rPr lang="es-MX" smtClean="0">
                <a:solidFill>
                  <a:schemeClr val="bg2"/>
                </a:solidFill>
              </a:rPr>
              <a:t>, se ordena alrededor de un eje central o lateral o en función de un punto de fuga externo. Se define como composición </a:t>
            </a:r>
            <a:r>
              <a:rPr lang="es-MX" b="1" smtClean="0">
                <a:solidFill>
                  <a:srgbClr val="FF0000"/>
                </a:solidFill>
              </a:rPr>
              <a:t>centrífuga</a:t>
            </a:r>
            <a:r>
              <a:rPr lang="es-MX" smtClean="0">
                <a:solidFill>
                  <a:schemeClr val="bg2"/>
                </a:solidFill>
              </a:rPr>
              <a:t>, los elementos huyen del centro. Es característico del </a:t>
            </a:r>
            <a:r>
              <a:rPr lang="es-MX" b="1" smtClean="0">
                <a:solidFill>
                  <a:srgbClr val="FF0000"/>
                </a:solidFill>
              </a:rPr>
              <a:t>manierismo</a:t>
            </a:r>
            <a:r>
              <a:rPr lang="es-MX" smtClean="0">
                <a:solidFill>
                  <a:schemeClr val="bg2"/>
                </a:solidFill>
              </a:rPr>
              <a:t> y el </a:t>
            </a:r>
            <a:r>
              <a:rPr lang="es-MX" b="1" smtClean="0">
                <a:solidFill>
                  <a:srgbClr val="FF0000"/>
                </a:solidFill>
              </a:rPr>
              <a:t>barroco</a:t>
            </a:r>
            <a:r>
              <a:rPr lang="es-MX" smtClean="0">
                <a:solidFill>
                  <a:schemeClr val="bg2"/>
                </a:solidFill>
              </a:rPr>
              <a:t>. </a:t>
            </a:r>
            <a:endParaRPr lang="es-ES" smtClean="0">
              <a:solidFill>
                <a:schemeClr val="bg2"/>
              </a:solidFill>
            </a:endParaRPr>
          </a:p>
        </p:txBody>
      </p:sp>
      <p:sp>
        <p:nvSpPr>
          <p:cNvPr id="56324" name="AutoShape 4" descr="TRINIDAD+DE+MASACCIO"/>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s-MX"/>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57347" name="Rectangle 3"/>
          <p:cNvSpPr>
            <a:spLocks noGrp="1" noChangeArrowheads="1"/>
          </p:cNvSpPr>
          <p:nvPr>
            <p:ph type="body" idx="1"/>
          </p:nvPr>
        </p:nvSpPr>
        <p:spPr>
          <a:xfrm>
            <a:off x="179388" y="1341438"/>
            <a:ext cx="8424862" cy="4968875"/>
          </a:xfrm>
          <a:ln w="76200">
            <a:solidFill>
              <a:srgbClr val="FF0000"/>
            </a:solidFill>
          </a:ln>
        </p:spPr>
        <p:txBody>
          <a:bodyPr/>
          <a:lstStyle/>
          <a:p>
            <a:pPr eaLnBrk="1" hangingPunct="1">
              <a:lnSpc>
                <a:spcPct val="90000"/>
              </a:lnSpc>
              <a:buFontTx/>
              <a:buNone/>
            </a:pPr>
            <a:r>
              <a:rPr lang="es-MX" sz="2800" smtClean="0">
                <a:solidFill>
                  <a:schemeClr val="bg2"/>
                </a:solidFill>
              </a:rPr>
              <a:t>62. ¿En qué consiste </a:t>
            </a:r>
          </a:p>
          <a:p>
            <a:pPr eaLnBrk="1" hangingPunct="1">
              <a:lnSpc>
                <a:spcPct val="90000"/>
              </a:lnSpc>
              <a:buFontTx/>
              <a:buNone/>
            </a:pPr>
            <a:r>
              <a:rPr lang="es-MX" sz="2800" smtClean="0">
                <a:solidFill>
                  <a:schemeClr val="bg2"/>
                </a:solidFill>
              </a:rPr>
              <a:t>la </a:t>
            </a:r>
            <a:r>
              <a:rPr lang="es-MX" sz="2800" b="1" smtClean="0">
                <a:solidFill>
                  <a:srgbClr val="FF0000"/>
                </a:solidFill>
              </a:rPr>
              <a:t>composición abierta</a:t>
            </a:r>
            <a:r>
              <a:rPr lang="es-MX" sz="2800" smtClean="0">
                <a:solidFill>
                  <a:schemeClr val="bg2"/>
                </a:solidFill>
              </a:rPr>
              <a:t>?</a:t>
            </a:r>
          </a:p>
          <a:p>
            <a:pPr eaLnBrk="1" hangingPunct="1">
              <a:lnSpc>
                <a:spcPct val="90000"/>
              </a:lnSpc>
              <a:buFontTx/>
              <a:buNone/>
            </a:pPr>
            <a:r>
              <a:rPr lang="es-MX" sz="2800" smtClean="0">
                <a:solidFill>
                  <a:schemeClr val="bg2"/>
                </a:solidFill>
              </a:rPr>
              <a:t>Puede ordenarse </a:t>
            </a:r>
          </a:p>
          <a:p>
            <a:pPr eaLnBrk="1" hangingPunct="1">
              <a:lnSpc>
                <a:spcPct val="90000"/>
              </a:lnSpc>
              <a:buFontTx/>
              <a:buNone/>
            </a:pPr>
            <a:r>
              <a:rPr lang="es-MX" sz="2800" smtClean="0">
                <a:solidFill>
                  <a:schemeClr val="bg2"/>
                </a:solidFill>
              </a:rPr>
              <a:t>alrededor de un eje </a:t>
            </a:r>
          </a:p>
          <a:p>
            <a:pPr eaLnBrk="1" hangingPunct="1">
              <a:lnSpc>
                <a:spcPct val="90000"/>
              </a:lnSpc>
              <a:buFontTx/>
              <a:buNone/>
            </a:pPr>
            <a:r>
              <a:rPr lang="es-MX" sz="2800" smtClean="0">
                <a:solidFill>
                  <a:schemeClr val="bg2"/>
                </a:solidFill>
              </a:rPr>
              <a:t>central o lateral o en </a:t>
            </a:r>
          </a:p>
          <a:p>
            <a:pPr eaLnBrk="1" hangingPunct="1">
              <a:lnSpc>
                <a:spcPct val="90000"/>
              </a:lnSpc>
              <a:buFontTx/>
              <a:buNone/>
            </a:pPr>
            <a:r>
              <a:rPr lang="es-MX" sz="2800" smtClean="0">
                <a:solidFill>
                  <a:schemeClr val="bg2"/>
                </a:solidFill>
              </a:rPr>
              <a:t>función de un punto </a:t>
            </a:r>
          </a:p>
          <a:p>
            <a:pPr eaLnBrk="1" hangingPunct="1">
              <a:lnSpc>
                <a:spcPct val="90000"/>
              </a:lnSpc>
              <a:buFontTx/>
              <a:buNone/>
            </a:pPr>
            <a:r>
              <a:rPr lang="es-MX" sz="2800" smtClean="0">
                <a:solidFill>
                  <a:schemeClr val="bg2"/>
                </a:solidFill>
              </a:rPr>
              <a:t>de fuga exterior. Es </a:t>
            </a:r>
          </a:p>
          <a:p>
            <a:pPr eaLnBrk="1" hangingPunct="1">
              <a:lnSpc>
                <a:spcPct val="90000"/>
              </a:lnSpc>
              <a:buFontTx/>
              <a:buNone/>
            </a:pPr>
            <a:r>
              <a:rPr lang="es-MX" sz="2800" smtClean="0">
                <a:solidFill>
                  <a:schemeClr val="bg2"/>
                </a:solidFill>
              </a:rPr>
              <a:t>aquella en la que los </a:t>
            </a:r>
          </a:p>
          <a:p>
            <a:pPr eaLnBrk="1" hangingPunct="1">
              <a:lnSpc>
                <a:spcPct val="90000"/>
              </a:lnSpc>
              <a:buFontTx/>
              <a:buNone/>
            </a:pPr>
            <a:r>
              <a:rPr lang="es-MX" sz="2800" smtClean="0">
                <a:solidFill>
                  <a:schemeClr val="bg2"/>
                </a:solidFill>
              </a:rPr>
              <a:t>elementos huyen del </a:t>
            </a:r>
          </a:p>
          <a:p>
            <a:pPr eaLnBrk="1" hangingPunct="1">
              <a:lnSpc>
                <a:spcPct val="90000"/>
              </a:lnSpc>
              <a:buFontTx/>
              <a:buNone/>
            </a:pPr>
            <a:r>
              <a:rPr lang="es-MX" sz="2800" smtClean="0">
                <a:solidFill>
                  <a:schemeClr val="bg2"/>
                </a:solidFill>
              </a:rPr>
              <a:t>centro teórico.</a:t>
            </a:r>
            <a:endParaRPr lang="es-ES" sz="2800" smtClean="0">
              <a:solidFill>
                <a:schemeClr val="bg2"/>
              </a:solidFill>
            </a:endParaRPr>
          </a:p>
        </p:txBody>
      </p:sp>
      <p:pic>
        <p:nvPicPr>
          <p:cNvPr id="57348" name="Picture 5" descr="1189720954"/>
          <p:cNvPicPr>
            <a:picLocks noChangeAspect="1" noChangeArrowheads="1"/>
          </p:cNvPicPr>
          <p:nvPr/>
        </p:nvPicPr>
        <p:blipFill>
          <a:blip r:embed="rId2" cstate="print"/>
          <a:srcRect/>
          <a:stretch>
            <a:fillRect/>
          </a:stretch>
        </p:blipFill>
        <p:spPr bwMode="auto">
          <a:xfrm>
            <a:off x="4067175" y="2420938"/>
            <a:ext cx="4932363" cy="3700462"/>
          </a:xfrm>
          <a:prstGeom prst="rect">
            <a:avLst/>
          </a:prstGeom>
          <a:noFill/>
          <a:ln w="76200">
            <a:solidFill>
              <a:srgbClr val="0000FF"/>
            </a:solid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68313" y="260350"/>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58371" name="Rectangle 3"/>
          <p:cNvSpPr>
            <a:spLocks noGrp="1" noChangeArrowheads="1"/>
          </p:cNvSpPr>
          <p:nvPr>
            <p:ph type="body" sz="half" idx="1"/>
          </p:nvPr>
        </p:nvSpPr>
        <p:spPr>
          <a:xfrm>
            <a:off x="395288" y="1484313"/>
            <a:ext cx="8281987" cy="1152525"/>
          </a:xfrm>
          <a:ln w="76200">
            <a:solidFill>
              <a:srgbClr val="FF0000"/>
            </a:solidFill>
          </a:ln>
        </p:spPr>
        <p:txBody>
          <a:bodyPr/>
          <a:lstStyle/>
          <a:p>
            <a:pPr eaLnBrk="1" hangingPunct="1">
              <a:buFontTx/>
              <a:buNone/>
            </a:pPr>
            <a:r>
              <a:rPr lang="es-MX" sz="2800" smtClean="0">
                <a:solidFill>
                  <a:schemeClr val="bg2"/>
                </a:solidFill>
              </a:rPr>
              <a:t>63. Establece tres diferencias entre las dos composiciones anteriores.</a:t>
            </a:r>
          </a:p>
          <a:p>
            <a:pPr eaLnBrk="1" hangingPunct="1">
              <a:buFontTx/>
              <a:buNone/>
            </a:pPr>
            <a:endParaRPr lang="es-ES" sz="2800" smtClean="0">
              <a:solidFill>
                <a:schemeClr val="bg2"/>
              </a:solidFill>
            </a:endParaRPr>
          </a:p>
        </p:txBody>
      </p:sp>
      <p:graphicFrame>
        <p:nvGraphicFramePr>
          <p:cNvPr id="183356" name="Group 60"/>
          <p:cNvGraphicFramePr>
            <a:graphicFrameLocks noGrp="1"/>
          </p:cNvGraphicFramePr>
          <p:nvPr>
            <p:ph sz="half" idx="2"/>
          </p:nvPr>
        </p:nvGraphicFramePr>
        <p:xfrm>
          <a:off x="323850" y="3068638"/>
          <a:ext cx="8569325" cy="2265362"/>
        </p:xfrm>
        <a:graphic>
          <a:graphicData uri="http://schemas.openxmlformats.org/drawingml/2006/table">
            <a:tbl>
              <a:tblPr/>
              <a:tblGrid>
                <a:gridCol w="4286250"/>
                <a:gridCol w="4283075"/>
              </a:tblGrid>
              <a:tr h="5667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2800" b="1" i="0" u="none" strike="noStrike" cap="none" normalizeH="0" baseline="0" smtClean="0">
                          <a:ln>
                            <a:noFill/>
                          </a:ln>
                          <a:solidFill>
                            <a:srgbClr val="1C1C1C"/>
                          </a:solidFill>
                          <a:effectLst/>
                          <a:latin typeface="Arial" charset="0"/>
                          <a:cs typeface="Arial" charset="0"/>
                        </a:rPr>
                        <a:t>CERRADA</a:t>
                      </a:r>
                      <a:endParaRPr kumimoji="0" lang="es-ES" sz="2800" b="1" i="0" u="none" strike="noStrike" cap="none" normalizeH="0" baseline="0" smtClean="0">
                        <a:ln>
                          <a:noFill/>
                        </a:ln>
                        <a:solidFill>
                          <a:srgbClr val="1C1C1C"/>
                        </a:solidFill>
                        <a:effectLst/>
                        <a:latin typeface="Arial" charset="0"/>
                        <a:cs typeface="Arial" charset="0"/>
                      </a:endParaRPr>
                    </a:p>
                  </a:txBody>
                  <a:tcPr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MX" sz="2800" b="1" i="0" u="none" strike="noStrike" cap="none" normalizeH="0" baseline="0" smtClean="0">
                          <a:ln>
                            <a:noFill/>
                          </a:ln>
                          <a:solidFill>
                            <a:srgbClr val="1C1C1C"/>
                          </a:solidFill>
                          <a:effectLst/>
                          <a:latin typeface="Arial" charset="0"/>
                          <a:cs typeface="Arial" charset="0"/>
                        </a:rPr>
                        <a:t>ABIERTA</a:t>
                      </a:r>
                      <a:endParaRPr kumimoji="0" lang="es-ES" sz="2800" b="1" i="0" u="none" strike="noStrike" cap="none" normalizeH="0" baseline="0" smtClean="0">
                        <a:ln>
                          <a:noFill/>
                        </a:ln>
                        <a:solidFill>
                          <a:srgbClr val="1C1C1C"/>
                        </a:solidFill>
                        <a:effectLst/>
                        <a:latin typeface="Arial" charset="0"/>
                        <a:cs typeface="Arial" charset="0"/>
                      </a:endParaRPr>
                    </a:p>
                  </a:txBody>
                  <a:tcPr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2800" b="0" i="0" u="none" strike="noStrike" cap="none" normalizeH="0" baseline="0" smtClean="0">
                          <a:ln>
                            <a:noFill/>
                          </a:ln>
                          <a:solidFill>
                            <a:srgbClr val="1C1C1C"/>
                          </a:solidFill>
                          <a:effectLst/>
                          <a:latin typeface="Arial" charset="0"/>
                          <a:cs typeface="Arial" charset="0"/>
                        </a:rPr>
                        <a:t>Centrípeta</a:t>
                      </a:r>
                      <a:endParaRPr kumimoji="0" lang="es-ES" sz="2800" b="0" i="0" u="none" strike="noStrike" cap="none" normalizeH="0" baseline="0" smtClean="0">
                        <a:ln>
                          <a:noFill/>
                        </a:ln>
                        <a:solidFill>
                          <a:srgbClr val="1C1C1C"/>
                        </a:solidFill>
                        <a:effectLst/>
                        <a:latin typeface="Arial" charset="0"/>
                        <a:cs typeface="Arial" charset="0"/>
                      </a:endParaRPr>
                    </a:p>
                  </a:txBody>
                  <a:tcPr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2800" b="0" i="0" u="none" strike="noStrike" cap="none" normalizeH="0" baseline="0" smtClean="0">
                          <a:ln>
                            <a:noFill/>
                          </a:ln>
                          <a:solidFill>
                            <a:srgbClr val="1C1C1C"/>
                          </a:solidFill>
                          <a:effectLst/>
                          <a:latin typeface="Arial" charset="0"/>
                          <a:cs typeface="Arial" charset="0"/>
                        </a:rPr>
                        <a:t>Centrífuga</a:t>
                      </a:r>
                      <a:endParaRPr kumimoji="0" lang="es-ES" sz="2800" b="0" i="0" u="none" strike="noStrike" cap="none" normalizeH="0" baseline="0" smtClean="0">
                        <a:ln>
                          <a:noFill/>
                        </a:ln>
                        <a:solidFill>
                          <a:srgbClr val="1C1C1C"/>
                        </a:solidFill>
                        <a:effectLst/>
                        <a:latin typeface="Arial" charset="0"/>
                        <a:cs typeface="Arial" charset="0"/>
                      </a:endParaRPr>
                    </a:p>
                  </a:txBody>
                  <a:tcPr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a:noFill/>
                    </a:lnTlToBr>
                    <a:lnBlToTr>
                      <a:noFill/>
                    </a:lnBlToTr>
                    <a:noFill/>
                  </a:tcPr>
                </a:tc>
              </a:tr>
              <a:tr h="5651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2800" b="0" i="0" u="none" strike="noStrike" cap="none" normalizeH="0" baseline="0" smtClean="0">
                          <a:ln>
                            <a:noFill/>
                          </a:ln>
                          <a:solidFill>
                            <a:srgbClr val="1C1C1C"/>
                          </a:solidFill>
                          <a:effectLst/>
                          <a:latin typeface="Arial" charset="0"/>
                          <a:cs typeface="Arial" charset="0"/>
                        </a:rPr>
                        <a:t>Globaliza los elementos</a:t>
                      </a:r>
                      <a:endParaRPr kumimoji="0" lang="es-ES" sz="2800" b="0" i="0" u="none" strike="noStrike" cap="none" normalizeH="0" baseline="0" smtClean="0">
                        <a:ln>
                          <a:noFill/>
                        </a:ln>
                        <a:solidFill>
                          <a:srgbClr val="1C1C1C"/>
                        </a:solidFill>
                        <a:effectLst/>
                        <a:latin typeface="Arial" charset="0"/>
                        <a:cs typeface="Arial" charset="0"/>
                      </a:endParaRPr>
                    </a:p>
                  </a:txBody>
                  <a:tcPr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2800" b="0" i="0" u="none" strike="noStrike" cap="none" normalizeH="0" baseline="0" smtClean="0">
                          <a:ln>
                            <a:noFill/>
                          </a:ln>
                          <a:solidFill>
                            <a:srgbClr val="1C1C1C"/>
                          </a:solidFill>
                          <a:effectLst/>
                          <a:latin typeface="Arial" charset="0"/>
                          <a:cs typeface="Arial" charset="0"/>
                        </a:rPr>
                        <a:t>Fragmenta los elementos</a:t>
                      </a:r>
                      <a:endParaRPr kumimoji="0" lang="es-ES" sz="2800" b="0" i="0" u="none" strike="noStrike" cap="none" normalizeH="0" baseline="0" smtClean="0">
                        <a:ln>
                          <a:noFill/>
                        </a:ln>
                        <a:solidFill>
                          <a:srgbClr val="1C1C1C"/>
                        </a:solidFill>
                        <a:effectLst/>
                        <a:latin typeface="Arial" charset="0"/>
                        <a:cs typeface="Arial" charset="0"/>
                      </a:endParaRPr>
                    </a:p>
                  </a:txBody>
                  <a:tcPr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2800" b="0" i="0" u="none" strike="noStrike" cap="none" normalizeH="0" baseline="0" smtClean="0">
                          <a:ln>
                            <a:noFill/>
                          </a:ln>
                          <a:solidFill>
                            <a:srgbClr val="1C1C1C"/>
                          </a:solidFill>
                          <a:effectLst/>
                          <a:latin typeface="Arial" charset="0"/>
                          <a:cs typeface="Arial" charset="0"/>
                        </a:rPr>
                        <a:t>Eje central</a:t>
                      </a:r>
                      <a:endParaRPr kumimoji="0" lang="es-ES" sz="2800" b="0" i="0" u="none" strike="noStrike" cap="none" normalizeH="0" baseline="0" smtClean="0">
                        <a:ln>
                          <a:noFill/>
                        </a:ln>
                        <a:solidFill>
                          <a:srgbClr val="1C1C1C"/>
                        </a:solidFill>
                        <a:effectLst/>
                        <a:latin typeface="Arial" charset="0"/>
                        <a:cs typeface="Arial" charset="0"/>
                      </a:endParaRPr>
                    </a:p>
                  </a:txBody>
                  <a:tcPr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s-MX" sz="2800" b="0" i="0" u="none" strike="noStrike" cap="none" normalizeH="0" baseline="0" smtClean="0">
                          <a:ln>
                            <a:noFill/>
                          </a:ln>
                          <a:solidFill>
                            <a:srgbClr val="1C1C1C"/>
                          </a:solidFill>
                          <a:effectLst/>
                          <a:latin typeface="Arial" charset="0"/>
                          <a:cs typeface="Arial" charset="0"/>
                        </a:rPr>
                        <a:t>Eje central o lateral</a:t>
                      </a:r>
                      <a:endParaRPr kumimoji="0" lang="es-ES" sz="2800" b="0" i="0" u="none" strike="noStrike" cap="none" normalizeH="0" baseline="0" smtClean="0">
                        <a:ln>
                          <a:noFill/>
                        </a:ln>
                        <a:solidFill>
                          <a:srgbClr val="1C1C1C"/>
                        </a:solidFill>
                        <a:effectLst/>
                        <a:latin typeface="Arial" charset="0"/>
                        <a:cs typeface="Arial" charset="0"/>
                      </a:endParaRPr>
                    </a:p>
                  </a:txBody>
                  <a:tcPr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59395"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El concepto de simetría esta muy ligado a la composición.</a:t>
            </a:r>
          </a:p>
          <a:p>
            <a:pPr eaLnBrk="1" hangingPunct="1">
              <a:buFontTx/>
              <a:buNone/>
            </a:pPr>
            <a:r>
              <a:rPr lang="es-MX" smtClean="0">
                <a:solidFill>
                  <a:schemeClr val="bg2"/>
                </a:solidFill>
              </a:rPr>
              <a:t>La composición </a:t>
            </a:r>
            <a:r>
              <a:rPr lang="es-MX" b="1" smtClean="0">
                <a:solidFill>
                  <a:srgbClr val="FF0000"/>
                </a:solidFill>
              </a:rPr>
              <a:t>unitaria</a:t>
            </a:r>
            <a:r>
              <a:rPr lang="es-MX" smtClean="0">
                <a:solidFill>
                  <a:schemeClr val="bg2"/>
                </a:solidFill>
              </a:rPr>
              <a:t>, se ordena con un eje central y todos los elementos se dirigen hacia el centro (composición </a:t>
            </a:r>
            <a:r>
              <a:rPr lang="es-MX" b="1" smtClean="0">
                <a:solidFill>
                  <a:srgbClr val="FF0000"/>
                </a:solidFill>
              </a:rPr>
              <a:t>centrípeta</a:t>
            </a:r>
            <a:r>
              <a:rPr lang="es-MX" smtClean="0">
                <a:solidFill>
                  <a:schemeClr val="bg2"/>
                </a:solidFill>
              </a:rPr>
              <a:t>).</a:t>
            </a:r>
          </a:p>
          <a:p>
            <a:pPr eaLnBrk="1" hangingPunct="1">
              <a:buFontTx/>
              <a:buNone/>
            </a:pPr>
            <a:r>
              <a:rPr lang="es-MX" smtClean="0">
                <a:solidFill>
                  <a:schemeClr val="bg2"/>
                </a:solidFill>
              </a:rPr>
              <a:t>Es  característica del mundo medieval renacentista.</a:t>
            </a:r>
            <a:endParaRPr lang="es-ES" smtClean="0">
              <a:solidFill>
                <a:schemeClr val="bg2"/>
              </a:solidFill>
            </a:endParaRPr>
          </a:p>
        </p:txBody>
      </p:sp>
      <p:sp>
        <p:nvSpPr>
          <p:cNvPr id="59396" name="AutoShape 5" descr="TRINIDAD+DE+MASACCIO"/>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s-MX"/>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60419"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z="2400" smtClean="0">
                <a:solidFill>
                  <a:schemeClr val="bg2"/>
                </a:solidFill>
              </a:rPr>
              <a:t>En la </a:t>
            </a:r>
            <a:r>
              <a:rPr lang="es-MX" sz="2400" b="1" smtClean="0">
                <a:solidFill>
                  <a:srgbClr val="0000FF"/>
                </a:solidFill>
              </a:rPr>
              <a:t>composición unitaria,</a:t>
            </a:r>
            <a:r>
              <a:rPr lang="es-MX" sz="2400" smtClean="0">
                <a:solidFill>
                  <a:schemeClr val="bg2"/>
                </a:solidFill>
              </a:rPr>
              <a:t> </a:t>
            </a:r>
          </a:p>
          <a:p>
            <a:pPr eaLnBrk="1" hangingPunct="1">
              <a:buFontTx/>
              <a:buNone/>
            </a:pPr>
            <a:r>
              <a:rPr lang="es-MX" sz="2400" smtClean="0">
                <a:solidFill>
                  <a:schemeClr val="bg2"/>
                </a:solidFill>
              </a:rPr>
              <a:t>todos los elementos </a:t>
            </a:r>
          </a:p>
          <a:p>
            <a:pPr eaLnBrk="1" hangingPunct="1">
              <a:buFontTx/>
              <a:buNone/>
            </a:pPr>
            <a:r>
              <a:rPr lang="es-MX" sz="2400" smtClean="0">
                <a:solidFill>
                  <a:schemeClr val="bg2"/>
                </a:solidFill>
              </a:rPr>
              <a:t>se interaccionan </a:t>
            </a:r>
          </a:p>
          <a:p>
            <a:pPr eaLnBrk="1" hangingPunct="1">
              <a:buFontTx/>
              <a:buNone/>
            </a:pPr>
            <a:r>
              <a:rPr lang="es-MX" sz="2400" smtClean="0">
                <a:solidFill>
                  <a:schemeClr val="bg2"/>
                </a:solidFill>
              </a:rPr>
              <a:t>superponen, </a:t>
            </a:r>
          </a:p>
          <a:p>
            <a:pPr eaLnBrk="1" hangingPunct="1">
              <a:buFontTx/>
              <a:buNone/>
            </a:pPr>
            <a:r>
              <a:rPr lang="es-MX" sz="2400" smtClean="0">
                <a:solidFill>
                  <a:schemeClr val="bg2"/>
                </a:solidFill>
              </a:rPr>
              <a:t>siendo </a:t>
            </a:r>
          </a:p>
          <a:p>
            <a:pPr eaLnBrk="1" hangingPunct="1">
              <a:buFontTx/>
              <a:buNone/>
            </a:pPr>
            <a:r>
              <a:rPr lang="es-MX" sz="2400" smtClean="0">
                <a:solidFill>
                  <a:schemeClr val="bg2"/>
                </a:solidFill>
              </a:rPr>
              <a:t>necesarios </a:t>
            </a:r>
          </a:p>
          <a:p>
            <a:pPr eaLnBrk="1" hangingPunct="1">
              <a:buFontTx/>
              <a:buNone/>
            </a:pPr>
            <a:r>
              <a:rPr lang="es-MX" sz="2400" smtClean="0">
                <a:solidFill>
                  <a:schemeClr val="bg2"/>
                </a:solidFill>
              </a:rPr>
              <a:t>en la </a:t>
            </a:r>
          </a:p>
          <a:p>
            <a:pPr eaLnBrk="1" hangingPunct="1">
              <a:buFontTx/>
              <a:buNone/>
            </a:pPr>
            <a:r>
              <a:rPr lang="es-MX" sz="2400" smtClean="0">
                <a:solidFill>
                  <a:schemeClr val="bg2"/>
                </a:solidFill>
              </a:rPr>
              <a:t>estructuración </a:t>
            </a:r>
          </a:p>
          <a:p>
            <a:pPr eaLnBrk="1" hangingPunct="1">
              <a:buFontTx/>
              <a:buNone/>
            </a:pPr>
            <a:r>
              <a:rPr lang="es-MX" sz="2400" smtClean="0">
                <a:solidFill>
                  <a:schemeClr val="bg2"/>
                </a:solidFill>
              </a:rPr>
              <a:t>global.</a:t>
            </a:r>
            <a:endParaRPr lang="es-ES" sz="2400" smtClean="0">
              <a:solidFill>
                <a:schemeClr val="bg2"/>
              </a:solidFill>
            </a:endParaRPr>
          </a:p>
        </p:txBody>
      </p:sp>
      <p:sp>
        <p:nvSpPr>
          <p:cNvPr id="60420" name="AutoShape 4" descr="TRINIDAD+DE+MASACCIO"/>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s-MX"/>
          </a:p>
        </p:txBody>
      </p:sp>
      <p:pic>
        <p:nvPicPr>
          <p:cNvPr id="60421" name="Picture 6" descr="ultcena"/>
          <p:cNvPicPr>
            <a:picLocks noChangeAspect="1" noChangeArrowheads="1"/>
          </p:cNvPicPr>
          <p:nvPr/>
        </p:nvPicPr>
        <p:blipFill>
          <a:blip r:embed="rId2" cstate="print"/>
          <a:srcRect/>
          <a:stretch>
            <a:fillRect/>
          </a:stretch>
        </p:blipFill>
        <p:spPr bwMode="auto">
          <a:xfrm>
            <a:off x="2916238" y="2276475"/>
            <a:ext cx="6084887" cy="3867150"/>
          </a:xfrm>
          <a:prstGeom prst="rect">
            <a:avLst/>
          </a:prstGeom>
          <a:noFill/>
          <a:ln w="76200">
            <a:solidFill>
              <a:srgbClr val="0000FF"/>
            </a:solidFill>
            <a:miter lim="800000"/>
            <a:headEnd/>
            <a:tailEnd/>
          </a:ln>
        </p:spPr>
      </p:pic>
      <p:sp>
        <p:nvSpPr>
          <p:cNvPr id="60422" name="Text Box 7"/>
          <p:cNvSpPr txBox="1">
            <a:spLocks noChangeArrowheads="1"/>
          </p:cNvSpPr>
          <p:nvPr/>
        </p:nvSpPr>
        <p:spPr bwMode="auto">
          <a:xfrm>
            <a:off x="6084888" y="1484313"/>
            <a:ext cx="2470150" cy="641350"/>
          </a:xfrm>
          <a:prstGeom prst="rect">
            <a:avLst/>
          </a:prstGeom>
          <a:noFill/>
          <a:ln w="9525">
            <a:noFill/>
            <a:miter lim="800000"/>
            <a:headEnd/>
            <a:tailEnd/>
          </a:ln>
        </p:spPr>
        <p:txBody>
          <a:bodyPr wrap="none">
            <a:spAutoFit/>
          </a:bodyPr>
          <a:lstStyle/>
          <a:p>
            <a:r>
              <a:rPr lang="es-MX">
                <a:solidFill>
                  <a:schemeClr val="bg2"/>
                </a:solidFill>
              </a:rPr>
              <a:t>Tintoretto,</a:t>
            </a:r>
          </a:p>
          <a:p>
            <a:r>
              <a:rPr lang="es-MX">
                <a:solidFill>
                  <a:schemeClr val="bg2"/>
                </a:solidFill>
              </a:rPr>
              <a:t>La última cena, 1930</a:t>
            </a:r>
            <a:r>
              <a:rPr lang="es-MX"/>
              <a:t>.</a:t>
            </a:r>
            <a:endParaRPr lang="es-E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68313" y="260350"/>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61443" name="Rectangle 3"/>
          <p:cNvSpPr>
            <a:spLocks noGrp="1" noChangeArrowheads="1"/>
          </p:cNvSpPr>
          <p:nvPr>
            <p:ph type="body" sz="half" idx="1"/>
          </p:nvPr>
        </p:nvSpPr>
        <p:spPr>
          <a:xfrm>
            <a:off x="395288" y="1484313"/>
            <a:ext cx="8353425" cy="4392612"/>
          </a:xfrm>
          <a:ln w="76200">
            <a:solidFill>
              <a:srgbClr val="FF0000"/>
            </a:solidFill>
          </a:ln>
        </p:spPr>
        <p:txBody>
          <a:bodyPr/>
          <a:lstStyle/>
          <a:p>
            <a:pPr eaLnBrk="1" hangingPunct="1">
              <a:buFontTx/>
              <a:buNone/>
            </a:pPr>
            <a:r>
              <a:rPr lang="es-MX" sz="2800" smtClean="0">
                <a:solidFill>
                  <a:schemeClr val="bg2"/>
                </a:solidFill>
              </a:rPr>
              <a:t>En la </a:t>
            </a:r>
            <a:r>
              <a:rPr lang="es-MX" sz="2800" b="1" smtClean="0">
                <a:solidFill>
                  <a:srgbClr val="FF0000"/>
                </a:solidFill>
              </a:rPr>
              <a:t>composición unitaria</a:t>
            </a:r>
            <a:r>
              <a:rPr lang="es-MX" sz="2800" smtClean="0">
                <a:solidFill>
                  <a:schemeClr val="bg2"/>
                </a:solidFill>
              </a:rPr>
              <a:t> todos los elementos se interaccionan y superponen, estructura global. Consigue un efecto global impactante. </a:t>
            </a:r>
          </a:p>
          <a:p>
            <a:pPr eaLnBrk="1" hangingPunct="1">
              <a:buFontTx/>
              <a:buNone/>
            </a:pPr>
            <a:r>
              <a:rPr lang="es-MX" sz="2800" smtClean="0">
                <a:solidFill>
                  <a:schemeClr val="bg2"/>
                </a:solidFill>
              </a:rPr>
              <a:t>	Es más importante el todo que las partes, es la típica estructuración </a:t>
            </a:r>
            <a:r>
              <a:rPr lang="es-MX" sz="2800" b="1" smtClean="0">
                <a:solidFill>
                  <a:srgbClr val="FF0000"/>
                </a:solidFill>
              </a:rPr>
              <a:t>barroca</a:t>
            </a:r>
            <a:r>
              <a:rPr lang="es-MX" sz="2800" smtClean="0">
                <a:solidFill>
                  <a:schemeClr val="bg2"/>
                </a:solidFill>
              </a:rPr>
              <a:t>. </a:t>
            </a:r>
          </a:p>
          <a:p>
            <a:pPr eaLnBrk="1" hangingPunct="1">
              <a:buFontTx/>
              <a:buNone/>
            </a:pPr>
            <a:endParaRPr lang="es-MX" sz="2800" smtClean="0">
              <a:solidFill>
                <a:schemeClr val="bg2"/>
              </a:solidFill>
            </a:endParaRPr>
          </a:p>
          <a:p>
            <a:pPr eaLnBrk="1" hangingPunct="1">
              <a:buFontTx/>
              <a:buNone/>
            </a:pPr>
            <a:r>
              <a:rPr lang="es-MX" sz="2800" smtClean="0">
                <a:solidFill>
                  <a:schemeClr val="bg2"/>
                </a:solidFill>
              </a:rPr>
              <a:t>En la composición </a:t>
            </a:r>
            <a:r>
              <a:rPr lang="es-MX" sz="2800" b="1" smtClean="0">
                <a:solidFill>
                  <a:srgbClr val="FF0000"/>
                </a:solidFill>
              </a:rPr>
              <a:t>no unitaria</a:t>
            </a:r>
            <a:r>
              <a:rPr lang="es-MX" sz="2800" smtClean="0">
                <a:solidFill>
                  <a:schemeClr val="bg2"/>
                </a:solidFill>
              </a:rPr>
              <a:t> los elementos se yuxtaponen e individualizan. </a:t>
            </a:r>
            <a:endParaRPr lang="es-ES" sz="2800" smtClean="0">
              <a:solidFill>
                <a:schemeClr val="bg2"/>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7171"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z="2800" smtClean="0">
                <a:solidFill>
                  <a:schemeClr val="bg2"/>
                </a:solidFill>
              </a:rPr>
              <a:t>48. Explica el planteamiento del autor de que no podemos resumir el devenir histórico del arte en un proceso de infancia, madurez y senectud.</a:t>
            </a:r>
          </a:p>
          <a:p>
            <a:pPr eaLnBrk="1" hangingPunct="1">
              <a:buFontTx/>
              <a:buNone/>
            </a:pPr>
            <a:r>
              <a:rPr lang="es-MX" smtClean="0">
                <a:solidFill>
                  <a:schemeClr val="bg2"/>
                </a:solidFill>
              </a:rPr>
              <a:t>Esto nos conduce a una visión evolutiva y no relacionada con la realidad sociocultural, el arte se debe analizar desde dentro en cada momento. </a:t>
            </a:r>
          </a:p>
          <a:p>
            <a:pPr eaLnBrk="1" hangingPunct="1">
              <a:buFontTx/>
              <a:buNone/>
            </a:pPr>
            <a:r>
              <a:rPr lang="es-MX" smtClean="0">
                <a:solidFill>
                  <a:schemeClr val="bg2"/>
                </a:solidFill>
              </a:rPr>
              <a:t>Cada época es un estilo con lenguaje propio.</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62467"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64. Explica la diferencia entre la composición </a:t>
            </a:r>
            <a:r>
              <a:rPr lang="es-MX" b="1" smtClean="0">
                <a:solidFill>
                  <a:srgbClr val="FF0000"/>
                </a:solidFill>
              </a:rPr>
              <a:t>unitaria</a:t>
            </a:r>
            <a:r>
              <a:rPr lang="es-MX" smtClean="0">
                <a:solidFill>
                  <a:schemeClr val="bg2"/>
                </a:solidFill>
              </a:rPr>
              <a:t> y la </a:t>
            </a:r>
            <a:r>
              <a:rPr lang="es-MX" b="1" smtClean="0">
                <a:solidFill>
                  <a:srgbClr val="FF3300"/>
                </a:solidFill>
              </a:rPr>
              <a:t>no</a:t>
            </a:r>
            <a:r>
              <a:rPr lang="es-MX" smtClean="0">
                <a:solidFill>
                  <a:schemeClr val="bg2"/>
                </a:solidFill>
              </a:rPr>
              <a:t> </a:t>
            </a:r>
            <a:r>
              <a:rPr lang="es-MX" b="1" smtClean="0">
                <a:solidFill>
                  <a:srgbClr val="FF0000"/>
                </a:solidFill>
              </a:rPr>
              <a:t>unitaria</a:t>
            </a:r>
            <a:r>
              <a:rPr lang="es-MX" smtClean="0">
                <a:solidFill>
                  <a:schemeClr val="bg2"/>
                </a:solidFill>
              </a:rPr>
              <a:t>.</a:t>
            </a:r>
          </a:p>
          <a:p>
            <a:pPr eaLnBrk="1" hangingPunct="1">
              <a:buFontTx/>
              <a:buNone/>
            </a:pPr>
            <a:r>
              <a:rPr lang="es-MX" smtClean="0">
                <a:solidFill>
                  <a:schemeClr val="bg2"/>
                </a:solidFill>
              </a:rPr>
              <a:t>En la unitaria todos los elementos se interaccionan o superponen con una estructura global. En la no unitaria los  elementos se yuxtaponen e individualizan.</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63491"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z="2400" b="1" smtClean="0">
                <a:solidFill>
                  <a:srgbClr val="0000FF"/>
                </a:solidFill>
              </a:rPr>
              <a:t>Composición no unitaria</a:t>
            </a:r>
          </a:p>
          <a:p>
            <a:pPr eaLnBrk="1" hangingPunct="1">
              <a:buFontTx/>
              <a:buNone/>
            </a:pPr>
            <a:r>
              <a:rPr lang="es-MX" sz="2400" smtClean="0">
                <a:solidFill>
                  <a:schemeClr val="bg2"/>
                </a:solidFill>
              </a:rPr>
              <a:t>René Magritte,</a:t>
            </a:r>
          </a:p>
          <a:p>
            <a:pPr eaLnBrk="1" hangingPunct="1">
              <a:buFontTx/>
              <a:buNone/>
            </a:pPr>
            <a:r>
              <a:rPr lang="es-MX" sz="2400" i="1" smtClean="0">
                <a:solidFill>
                  <a:schemeClr val="bg2"/>
                </a:solidFill>
              </a:rPr>
              <a:t>La clave de los sueños</a:t>
            </a:r>
            <a:r>
              <a:rPr lang="es-MX" sz="2400" smtClean="0">
                <a:solidFill>
                  <a:schemeClr val="bg2"/>
                </a:solidFill>
              </a:rPr>
              <a:t>,</a:t>
            </a:r>
          </a:p>
          <a:p>
            <a:pPr eaLnBrk="1" hangingPunct="1">
              <a:buFontTx/>
              <a:buNone/>
            </a:pPr>
            <a:r>
              <a:rPr lang="es-MX" sz="2400" smtClean="0">
                <a:solidFill>
                  <a:schemeClr val="bg2"/>
                </a:solidFill>
              </a:rPr>
              <a:t>1930.</a:t>
            </a:r>
          </a:p>
          <a:p>
            <a:pPr eaLnBrk="1" hangingPunct="1">
              <a:buFontTx/>
              <a:buNone/>
            </a:pPr>
            <a:r>
              <a:rPr lang="es-MX" sz="2400" smtClean="0">
                <a:solidFill>
                  <a:schemeClr val="bg2"/>
                </a:solidFill>
              </a:rPr>
              <a:t>Los elementos se</a:t>
            </a:r>
          </a:p>
          <a:p>
            <a:pPr eaLnBrk="1" hangingPunct="1">
              <a:buFontTx/>
              <a:buNone/>
            </a:pPr>
            <a:r>
              <a:rPr lang="es-MX" sz="2400" smtClean="0">
                <a:solidFill>
                  <a:schemeClr val="bg2"/>
                </a:solidFill>
              </a:rPr>
              <a:t>yuxtaponen e</a:t>
            </a:r>
          </a:p>
          <a:p>
            <a:pPr eaLnBrk="1" hangingPunct="1">
              <a:buFontTx/>
              <a:buNone/>
            </a:pPr>
            <a:r>
              <a:rPr lang="es-MX" sz="2400" smtClean="0">
                <a:solidFill>
                  <a:schemeClr val="bg2"/>
                </a:solidFill>
              </a:rPr>
              <a:t>individualizan.</a:t>
            </a:r>
            <a:endParaRPr lang="es-ES" sz="2400" smtClean="0">
              <a:solidFill>
                <a:schemeClr val="bg2"/>
              </a:solidFill>
            </a:endParaRPr>
          </a:p>
        </p:txBody>
      </p:sp>
      <p:pic>
        <p:nvPicPr>
          <p:cNvPr id="63492" name="Picture 5" descr="1257290617093_f"/>
          <p:cNvPicPr>
            <a:picLocks noChangeAspect="1" noChangeArrowheads="1"/>
          </p:cNvPicPr>
          <p:nvPr/>
        </p:nvPicPr>
        <p:blipFill>
          <a:blip r:embed="rId2" cstate="print"/>
          <a:srcRect/>
          <a:stretch>
            <a:fillRect/>
          </a:stretch>
        </p:blipFill>
        <p:spPr bwMode="auto">
          <a:xfrm>
            <a:off x="4500563" y="692150"/>
            <a:ext cx="4132262" cy="5553075"/>
          </a:xfrm>
          <a:prstGeom prst="rect">
            <a:avLst/>
          </a:prstGeom>
          <a:noFill/>
          <a:ln w="76200">
            <a:solidFill>
              <a:srgbClr val="0000FF"/>
            </a:solid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64515" name="Rectangle 3"/>
          <p:cNvSpPr>
            <a:spLocks noGrp="1" noChangeArrowheads="1"/>
          </p:cNvSpPr>
          <p:nvPr>
            <p:ph type="body" idx="1"/>
          </p:nvPr>
        </p:nvSpPr>
        <p:spPr>
          <a:xfrm>
            <a:off x="395288" y="1268413"/>
            <a:ext cx="8424862" cy="4897437"/>
          </a:xfrm>
          <a:ln w="76200">
            <a:solidFill>
              <a:srgbClr val="FF0000"/>
            </a:solidFill>
          </a:ln>
        </p:spPr>
        <p:txBody>
          <a:bodyPr/>
          <a:lstStyle/>
          <a:p>
            <a:pPr eaLnBrk="1" hangingPunct="1">
              <a:buFontTx/>
              <a:buNone/>
            </a:pPr>
            <a:r>
              <a:rPr lang="es-MX" smtClean="0">
                <a:solidFill>
                  <a:schemeClr val="bg2"/>
                </a:solidFill>
              </a:rPr>
              <a:t>65. Existen dos razones por las que la composición </a:t>
            </a:r>
            <a:r>
              <a:rPr lang="es-MX" b="1" smtClean="0">
                <a:solidFill>
                  <a:srgbClr val="FF3300"/>
                </a:solidFill>
              </a:rPr>
              <a:t>no unitaria</a:t>
            </a:r>
            <a:r>
              <a:rPr lang="es-MX" smtClean="0">
                <a:solidFill>
                  <a:schemeClr val="bg2"/>
                </a:solidFill>
              </a:rPr>
              <a:t> se da. Explícalas.</a:t>
            </a:r>
          </a:p>
          <a:p>
            <a:pPr eaLnBrk="1" hangingPunct="1">
              <a:buFontTx/>
              <a:buNone/>
            </a:pPr>
            <a:r>
              <a:rPr lang="es-MX" smtClean="0">
                <a:solidFill>
                  <a:srgbClr val="FF0000"/>
                </a:solidFill>
              </a:rPr>
              <a:t>Formal</a:t>
            </a:r>
            <a:r>
              <a:rPr lang="es-MX" smtClean="0">
                <a:solidFill>
                  <a:schemeClr val="bg2"/>
                </a:solidFill>
              </a:rPr>
              <a:t>.- los avances compositivos hacen que en una primera etapa, sea más fácil la plasmación individual de los personajes y objetos.</a:t>
            </a:r>
          </a:p>
          <a:p>
            <a:pPr eaLnBrk="1" hangingPunct="1">
              <a:buFontTx/>
              <a:buNone/>
            </a:pPr>
            <a:r>
              <a:rPr lang="es-MX" smtClean="0">
                <a:solidFill>
                  <a:srgbClr val="FF0000"/>
                </a:solidFill>
              </a:rPr>
              <a:t>Conceptual</a:t>
            </a:r>
            <a:r>
              <a:rPr lang="es-MX" smtClean="0">
                <a:solidFill>
                  <a:schemeClr val="bg2"/>
                </a:solidFill>
              </a:rPr>
              <a:t>.- la valoración que el artista hace de lo representado.</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65539" name="Rectangle 3"/>
          <p:cNvSpPr>
            <a:spLocks noGrp="1" noChangeArrowheads="1"/>
          </p:cNvSpPr>
          <p:nvPr>
            <p:ph type="body" idx="1"/>
          </p:nvPr>
        </p:nvSpPr>
        <p:spPr>
          <a:xfrm>
            <a:off x="539750" y="1844675"/>
            <a:ext cx="8424863" cy="2952750"/>
          </a:xfrm>
          <a:ln w="76200">
            <a:solidFill>
              <a:srgbClr val="FF0000"/>
            </a:solidFill>
          </a:ln>
        </p:spPr>
        <p:txBody>
          <a:bodyPr/>
          <a:lstStyle/>
          <a:p>
            <a:pPr eaLnBrk="1" hangingPunct="1">
              <a:buFontTx/>
              <a:buNone/>
            </a:pPr>
            <a:r>
              <a:rPr lang="es-MX" smtClean="0">
                <a:solidFill>
                  <a:schemeClr val="bg2"/>
                </a:solidFill>
              </a:rPr>
              <a:t>66. ¿Cuál es el estilo pictórico típico de la </a:t>
            </a:r>
            <a:r>
              <a:rPr lang="es-MX" b="1" smtClean="0">
                <a:solidFill>
                  <a:srgbClr val="FF0000"/>
                </a:solidFill>
              </a:rPr>
              <a:t>composición unitaria</a:t>
            </a:r>
            <a:r>
              <a:rPr lang="es-MX" smtClean="0">
                <a:solidFill>
                  <a:schemeClr val="bg2"/>
                </a:solidFill>
              </a:rPr>
              <a:t>?</a:t>
            </a:r>
          </a:p>
          <a:p>
            <a:pPr eaLnBrk="1" hangingPunct="1">
              <a:buFontTx/>
              <a:buNone/>
            </a:pPr>
            <a:r>
              <a:rPr lang="es-MX" smtClean="0">
                <a:solidFill>
                  <a:schemeClr val="bg2"/>
                </a:solidFill>
              </a:rPr>
              <a:t>Es la típica </a:t>
            </a:r>
            <a:r>
              <a:rPr lang="es-MX" b="1" smtClean="0">
                <a:solidFill>
                  <a:srgbClr val="FF0000"/>
                </a:solidFill>
              </a:rPr>
              <a:t>estructuración barroca</a:t>
            </a:r>
            <a:r>
              <a:rPr lang="es-MX" smtClean="0">
                <a:solidFill>
                  <a:schemeClr val="bg2"/>
                </a:solidFill>
              </a:rPr>
              <a:t>.</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66563" name="Rectangle 3"/>
          <p:cNvSpPr>
            <a:spLocks noGrp="1" noChangeArrowheads="1"/>
          </p:cNvSpPr>
          <p:nvPr>
            <p:ph type="body" idx="1"/>
          </p:nvPr>
        </p:nvSpPr>
        <p:spPr>
          <a:xfrm>
            <a:off x="468313" y="1412875"/>
            <a:ext cx="8353425" cy="4679950"/>
          </a:xfrm>
          <a:ln w="76200">
            <a:solidFill>
              <a:srgbClr val="FF0000"/>
            </a:solidFill>
          </a:ln>
        </p:spPr>
        <p:txBody>
          <a:bodyPr/>
          <a:lstStyle/>
          <a:p>
            <a:pPr eaLnBrk="1" hangingPunct="1">
              <a:buFontTx/>
              <a:buNone/>
            </a:pPr>
            <a:r>
              <a:rPr lang="es-MX" smtClean="0">
                <a:solidFill>
                  <a:schemeClr val="bg2"/>
                </a:solidFill>
              </a:rPr>
              <a:t>La composición puede ser </a:t>
            </a:r>
            <a:r>
              <a:rPr lang="es-MX" b="1" smtClean="0">
                <a:solidFill>
                  <a:srgbClr val="FF3300"/>
                </a:solidFill>
              </a:rPr>
              <a:t>superficial</a:t>
            </a:r>
            <a:r>
              <a:rPr lang="es-MX" smtClean="0">
                <a:solidFill>
                  <a:schemeClr val="bg2"/>
                </a:solidFill>
              </a:rPr>
              <a:t> cuando ordenan los elementos en un </a:t>
            </a:r>
            <a:r>
              <a:rPr lang="es-MX" b="1" smtClean="0">
                <a:solidFill>
                  <a:srgbClr val="FF0000"/>
                </a:solidFill>
              </a:rPr>
              <a:t>primer plano</a:t>
            </a:r>
            <a:r>
              <a:rPr lang="es-MX" smtClean="0">
                <a:solidFill>
                  <a:schemeClr val="bg2"/>
                </a:solidFill>
              </a:rPr>
              <a:t> o en planos sucesivos bien diferenciados.</a:t>
            </a:r>
          </a:p>
          <a:p>
            <a:pPr eaLnBrk="1" hangingPunct="1">
              <a:buFontTx/>
              <a:buNone/>
            </a:pPr>
            <a:r>
              <a:rPr lang="es-MX" smtClean="0">
                <a:solidFill>
                  <a:schemeClr val="bg2"/>
                </a:solidFill>
              </a:rPr>
              <a:t>La composición </a:t>
            </a:r>
            <a:r>
              <a:rPr lang="es-MX" b="1" smtClean="0">
                <a:solidFill>
                  <a:srgbClr val="FF3300"/>
                </a:solidFill>
              </a:rPr>
              <a:t>profunda</a:t>
            </a:r>
            <a:r>
              <a:rPr lang="es-MX" smtClean="0">
                <a:solidFill>
                  <a:schemeClr val="bg2"/>
                </a:solidFill>
              </a:rPr>
              <a:t> superpone los elementos diferenciados a través de la luz y el color. </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67587" name="Rectangle 3"/>
          <p:cNvSpPr>
            <a:spLocks noGrp="1" noChangeArrowheads="1"/>
          </p:cNvSpPr>
          <p:nvPr>
            <p:ph type="body" idx="1"/>
          </p:nvPr>
        </p:nvSpPr>
        <p:spPr>
          <a:xfrm>
            <a:off x="395288" y="1773238"/>
            <a:ext cx="8424862" cy="3384550"/>
          </a:xfrm>
          <a:ln w="76200">
            <a:solidFill>
              <a:srgbClr val="FF0000"/>
            </a:solidFill>
          </a:ln>
        </p:spPr>
        <p:txBody>
          <a:bodyPr/>
          <a:lstStyle/>
          <a:p>
            <a:pPr eaLnBrk="1" hangingPunct="1">
              <a:buFontTx/>
              <a:buNone/>
            </a:pPr>
            <a:r>
              <a:rPr lang="es-MX" smtClean="0">
                <a:solidFill>
                  <a:schemeClr val="bg2"/>
                </a:solidFill>
              </a:rPr>
              <a:t>67. ¿Cuáles son las composiciones </a:t>
            </a:r>
            <a:r>
              <a:rPr lang="es-MX" smtClean="0">
                <a:solidFill>
                  <a:srgbClr val="FF3300"/>
                </a:solidFill>
              </a:rPr>
              <a:t>superficiales</a:t>
            </a:r>
            <a:r>
              <a:rPr lang="es-MX" smtClean="0">
                <a:solidFill>
                  <a:schemeClr val="bg2"/>
                </a:solidFill>
              </a:rPr>
              <a:t>?</a:t>
            </a:r>
          </a:p>
          <a:p>
            <a:pPr eaLnBrk="1" hangingPunct="1">
              <a:buFontTx/>
              <a:buNone/>
            </a:pPr>
            <a:r>
              <a:rPr lang="es-MX" smtClean="0">
                <a:solidFill>
                  <a:schemeClr val="bg2"/>
                </a:solidFill>
              </a:rPr>
              <a:t>Las que ordenan los elementos en un </a:t>
            </a:r>
            <a:r>
              <a:rPr lang="es-MX" b="1" smtClean="0">
                <a:solidFill>
                  <a:srgbClr val="FF0000"/>
                </a:solidFill>
              </a:rPr>
              <a:t>primer</a:t>
            </a:r>
            <a:r>
              <a:rPr lang="es-MX" smtClean="0">
                <a:solidFill>
                  <a:schemeClr val="bg2"/>
                </a:solidFill>
              </a:rPr>
              <a:t> </a:t>
            </a:r>
            <a:r>
              <a:rPr lang="es-MX" b="1" smtClean="0">
                <a:solidFill>
                  <a:srgbClr val="FF0000"/>
                </a:solidFill>
              </a:rPr>
              <a:t>plano</a:t>
            </a:r>
            <a:r>
              <a:rPr lang="es-MX" smtClean="0">
                <a:solidFill>
                  <a:schemeClr val="bg2"/>
                </a:solidFill>
              </a:rPr>
              <a:t> o en planos sucesivos bien diferenciados a través de la perspectiva.</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68611" name="Rectangle 3"/>
          <p:cNvSpPr>
            <a:spLocks noGrp="1" noChangeArrowheads="1"/>
          </p:cNvSpPr>
          <p:nvPr>
            <p:ph type="body" idx="1"/>
          </p:nvPr>
        </p:nvSpPr>
        <p:spPr>
          <a:xfrm>
            <a:off x="468313" y="1989138"/>
            <a:ext cx="8280400" cy="2447925"/>
          </a:xfrm>
          <a:ln w="76200">
            <a:solidFill>
              <a:srgbClr val="FF0000"/>
            </a:solidFill>
          </a:ln>
        </p:spPr>
        <p:txBody>
          <a:bodyPr/>
          <a:lstStyle/>
          <a:p>
            <a:pPr eaLnBrk="1" hangingPunct="1">
              <a:buFontTx/>
              <a:buNone/>
            </a:pPr>
            <a:r>
              <a:rPr lang="es-MX" smtClean="0">
                <a:solidFill>
                  <a:schemeClr val="bg2"/>
                </a:solidFill>
              </a:rPr>
              <a:t>68. ¿Cuáles son las composiciones </a:t>
            </a:r>
            <a:r>
              <a:rPr lang="es-MX" b="1" smtClean="0">
                <a:solidFill>
                  <a:srgbClr val="FF3300"/>
                </a:solidFill>
              </a:rPr>
              <a:t>profundas</a:t>
            </a:r>
            <a:r>
              <a:rPr lang="es-MX" smtClean="0">
                <a:solidFill>
                  <a:schemeClr val="bg2"/>
                </a:solidFill>
              </a:rPr>
              <a:t>?</a:t>
            </a:r>
          </a:p>
          <a:p>
            <a:pPr eaLnBrk="1" hangingPunct="1">
              <a:buFontTx/>
              <a:buNone/>
            </a:pPr>
            <a:r>
              <a:rPr lang="es-MX" smtClean="0">
                <a:solidFill>
                  <a:schemeClr val="bg2"/>
                </a:solidFill>
              </a:rPr>
              <a:t>Las que superponen los elementos diferenciados a través de la luz y el color.</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69635" name="Rectangle 3"/>
          <p:cNvSpPr>
            <a:spLocks noGrp="1" noChangeArrowheads="1"/>
          </p:cNvSpPr>
          <p:nvPr>
            <p:ph type="body" idx="1"/>
          </p:nvPr>
        </p:nvSpPr>
        <p:spPr>
          <a:xfrm>
            <a:off x="323850" y="1484313"/>
            <a:ext cx="8497888" cy="3240087"/>
          </a:xfrm>
          <a:ln w="76200">
            <a:solidFill>
              <a:srgbClr val="FF0000"/>
            </a:solidFill>
          </a:ln>
        </p:spPr>
        <p:txBody>
          <a:bodyPr/>
          <a:lstStyle/>
          <a:p>
            <a:pPr eaLnBrk="1" hangingPunct="1">
              <a:buFontTx/>
              <a:buNone/>
            </a:pPr>
            <a:r>
              <a:rPr lang="es-MX" smtClean="0">
                <a:solidFill>
                  <a:schemeClr val="bg2"/>
                </a:solidFill>
              </a:rPr>
              <a:t>Un aspecto importante en la composición perspectiva es:</a:t>
            </a:r>
          </a:p>
          <a:p>
            <a:pPr eaLnBrk="1" hangingPunct="1">
              <a:buFontTx/>
              <a:buNone/>
            </a:pPr>
            <a:endParaRPr lang="es-MX" smtClean="0">
              <a:solidFill>
                <a:schemeClr val="bg2"/>
              </a:solidFill>
            </a:endParaRPr>
          </a:p>
          <a:p>
            <a:pPr algn="ctr" eaLnBrk="1" hangingPunct="1">
              <a:buFontTx/>
              <a:buNone/>
            </a:pPr>
            <a:r>
              <a:rPr lang="es-MX" b="1" smtClean="0">
                <a:solidFill>
                  <a:srgbClr val="FF0000"/>
                </a:solidFill>
              </a:rPr>
              <a:t>La situación de la línea del horizonte.</a:t>
            </a:r>
            <a:endParaRPr lang="es-ES" b="1" smtClean="0">
              <a:solidFill>
                <a:srgbClr val="FF0000"/>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70659" name="Rectangle 3"/>
          <p:cNvSpPr>
            <a:spLocks noGrp="1" noChangeArrowheads="1"/>
          </p:cNvSpPr>
          <p:nvPr>
            <p:ph type="body" idx="1"/>
          </p:nvPr>
        </p:nvSpPr>
        <p:spPr>
          <a:xfrm>
            <a:off x="323850" y="1196975"/>
            <a:ext cx="8497888" cy="5184775"/>
          </a:xfrm>
          <a:ln w="76200">
            <a:solidFill>
              <a:srgbClr val="FF0000"/>
            </a:solidFill>
          </a:ln>
        </p:spPr>
        <p:txBody>
          <a:bodyPr/>
          <a:lstStyle/>
          <a:p>
            <a:pPr eaLnBrk="1" hangingPunct="1">
              <a:buFontTx/>
              <a:buNone/>
            </a:pPr>
            <a:r>
              <a:rPr lang="es-MX" sz="2800" b="1" smtClean="0">
                <a:solidFill>
                  <a:schemeClr val="bg2"/>
                </a:solidFill>
              </a:rPr>
              <a:t>La distribución de los elementos en base a la línea del horizonte, sirve para: </a:t>
            </a:r>
          </a:p>
          <a:p>
            <a:pPr eaLnBrk="1" hangingPunct="1">
              <a:buFontTx/>
              <a:buNone/>
            </a:pPr>
            <a:r>
              <a:rPr lang="es-MX" sz="2800" b="1" smtClean="0">
                <a:solidFill>
                  <a:schemeClr val="bg2"/>
                </a:solidFill>
              </a:rPr>
              <a:t>Sobre la línea: </a:t>
            </a:r>
          </a:p>
          <a:p>
            <a:pPr eaLnBrk="1" hangingPunct="1">
              <a:buFontTx/>
              <a:buNone/>
            </a:pPr>
            <a:r>
              <a:rPr lang="es-MX" sz="2800" b="1" smtClean="0">
                <a:solidFill>
                  <a:schemeClr val="bg2"/>
                </a:solidFill>
              </a:rPr>
              <a:t>Potencia el contenido, adquiere grandeza, se</a:t>
            </a:r>
          </a:p>
          <a:p>
            <a:pPr eaLnBrk="1" hangingPunct="1">
              <a:buFontTx/>
              <a:buNone/>
            </a:pPr>
            <a:r>
              <a:rPr lang="es-MX" sz="2800" b="1" smtClean="0">
                <a:solidFill>
                  <a:schemeClr val="bg2"/>
                </a:solidFill>
              </a:rPr>
              <a:t>mitifica, se impone</a:t>
            </a:r>
          </a:p>
          <a:p>
            <a:pPr eaLnBrk="1" hangingPunct="1">
              <a:buFontTx/>
              <a:buNone/>
            </a:pPr>
            <a:endParaRPr lang="es-MX" sz="2800" b="1" smtClean="0">
              <a:solidFill>
                <a:srgbClr val="0000FF"/>
              </a:solidFill>
            </a:endParaRPr>
          </a:p>
          <a:p>
            <a:pPr eaLnBrk="1" hangingPunct="1">
              <a:buFontTx/>
              <a:buNone/>
            </a:pPr>
            <a:r>
              <a:rPr lang="es-MX" sz="2800" b="1" smtClean="0">
                <a:solidFill>
                  <a:schemeClr val="bg2"/>
                </a:solidFill>
              </a:rPr>
              <a:t>Por debajo:</a:t>
            </a:r>
          </a:p>
          <a:p>
            <a:pPr eaLnBrk="1" hangingPunct="1">
              <a:buFontTx/>
              <a:buNone/>
            </a:pPr>
            <a:r>
              <a:rPr lang="es-MX" sz="2800" b="1" smtClean="0">
                <a:solidFill>
                  <a:schemeClr val="bg2"/>
                </a:solidFill>
              </a:rPr>
              <a:t>Queda empequeñecido, desmitificado y el </a:t>
            </a:r>
          </a:p>
          <a:p>
            <a:pPr eaLnBrk="1" hangingPunct="1">
              <a:buFontTx/>
              <a:buNone/>
            </a:pPr>
            <a:r>
              <a:rPr lang="es-MX" sz="2800" b="1" smtClean="0">
                <a:solidFill>
                  <a:schemeClr val="bg2"/>
                </a:solidFill>
              </a:rPr>
              <a:t>espectador se impone.</a:t>
            </a:r>
            <a:endParaRPr lang="es-ES" b="1" smtClean="0">
              <a:solidFill>
                <a:schemeClr val="bg2"/>
              </a:solidFill>
            </a:endParaRPr>
          </a:p>
        </p:txBody>
      </p:sp>
      <p:sp>
        <p:nvSpPr>
          <p:cNvPr id="70660" name="Line 4"/>
          <p:cNvSpPr>
            <a:spLocks noChangeShapeType="1"/>
          </p:cNvSpPr>
          <p:nvPr/>
        </p:nvSpPr>
        <p:spPr bwMode="auto">
          <a:xfrm>
            <a:off x="1116013" y="4005263"/>
            <a:ext cx="6985000" cy="0"/>
          </a:xfrm>
          <a:prstGeom prst="line">
            <a:avLst/>
          </a:prstGeom>
          <a:noFill/>
          <a:ln w="57150">
            <a:solidFill>
              <a:srgbClr val="0000FF"/>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71683" name="Rectangle 3"/>
          <p:cNvSpPr>
            <a:spLocks noGrp="1" noChangeArrowheads="1"/>
          </p:cNvSpPr>
          <p:nvPr>
            <p:ph type="body" idx="1"/>
          </p:nvPr>
        </p:nvSpPr>
        <p:spPr>
          <a:xfrm>
            <a:off x="323850" y="1484313"/>
            <a:ext cx="8497888" cy="4897437"/>
          </a:xfrm>
          <a:ln w="76200">
            <a:solidFill>
              <a:srgbClr val="FF0000"/>
            </a:solidFill>
          </a:ln>
        </p:spPr>
        <p:txBody>
          <a:bodyPr/>
          <a:lstStyle/>
          <a:p>
            <a:pPr eaLnBrk="1" hangingPunct="1">
              <a:buFontTx/>
              <a:buNone/>
            </a:pPr>
            <a:endParaRPr lang="es-MX" sz="1800" b="1" smtClean="0">
              <a:solidFill>
                <a:srgbClr val="0000FF"/>
              </a:solidFill>
            </a:endParaRPr>
          </a:p>
          <a:p>
            <a:pPr eaLnBrk="1" hangingPunct="1">
              <a:buFontTx/>
              <a:buNone/>
            </a:pPr>
            <a:r>
              <a:rPr lang="es-MX" sz="1800" b="1" smtClean="0">
                <a:solidFill>
                  <a:srgbClr val="0000FF"/>
                </a:solidFill>
              </a:rPr>
              <a:t>Uso de la perspectiva en un elemento</a:t>
            </a:r>
          </a:p>
          <a:p>
            <a:pPr eaLnBrk="1" hangingPunct="1">
              <a:buFontTx/>
              <a:buNone/>
            </a:pPr>
            <a:r>
              <a:rPr lang="es-MX" sz="1800" b="1" smtClean="0">
                <a:solidFill>
                  <a:srgbClr val="0000FF"/>
                </a:solidFill>
              </a:rPr>
              <a:t>que se encuentra situado sobre la </a:t>
            </a:r>
          </a:p>
          <a:p>
            <a:pPr eaLnBrk="1" hangingPunct="1">
              <a:buFontTx/>
              <a:buNone/>
            </a:pPr>
            <a:r>
              <a:rPr lang="es-MX" sz="1800" b="1" smtClean="0">
                <a:solidFill>
                  <a:srgbClr val="0000FF"/>
                </a:solidFill>
              </a:rPr>
              <a:t>línea del horizonte: Antoine Wateau</a:t>
            </a:r>
          </a:p>
        </p:txBody>
      </p:sp>
      <p:sp>
        <p:nvSpPr>
          <p:cNvPr id="71684" name="Line 4"/>
          <p:cNvSpPr>
            <a:spLocks noChangeShapeType="1"/>
          </p:cNvSpPr>
          <p:nvPr/>
        </p:nvSpPr>
        <p:spPr bwMode="auto">
          <a:xfrm>
            <a:off x="1116013" y="4005263"/>
            <a:ext cx="6985000" cy="0"/>
          </a:xfrm>
          <a:prstGeom prst="line">
            <a:avLst/>
          </a:prstGeom>
          <a:noFill/>
          <a:ln w="57150">
            <a:solidFill>
              <a:srgbClr val="0000FF"/>
            </a:solidFill>
            <a:round/>
            <a:headEnd/>
            <a:tailEnd/>
          </a:ln>
        </p:spPr>
        <p:txBody>
          <a:bodyPr/>
          <a:lstStyle/>
          <a:p>
            <a:endParaRPr lang="en-US"/>
          </a:p>
        </p:txBody>
      </p:sp>
      <p:pic>
        <p:nvPicPr>
          <p:cNvPr id="71685" name="Picture 6" descr="0100-0053_pierrot_genannt_gilles"/>
          <p:cNvPicPr>
            <a:picLocks noChangeAspect="1" noChangeArrowheads="1"/>
          </p:cNvPicPr>
          <p:nvPr/>
        </p:nvPicPr>
        <p:blipFill>
          <a:blip r:embed="rId2" cstate="print"/>
          <a:srcRect/>
          <a:stretch>
            <a:fillRect/>
          </a:stretch>
        </p:blipFill>
        <p:spPr bwMode="auto">
          <a:xfrm>
            <a:off x="5300663" y="188913"/>
            <a:ext cx="2936875" cy="3644900"/>
          </a:xfrm>
          <a:prstGeom prst="rect">
            <a:avLst/>
          </a:prstGeom>
          <a:noFill/>
          <a:ln w="76200">
            <a:solidFill>
              <a:srgbClr val="0000FF"/>
            </a:solidFill>
            <a:miter lim="800000"/>
            <a:headEnd/>
            <a:tailEnd/>
          </a:ln>
        </p:spPr>
      </p:pic>
      <p:pic>
        <p:nvPicPr>
          <p:cNvPr id="71686" name="Picture 8" descr="0111-0102_schlacht_bei_nazareth"/>
          <p:cNvPicPr>
            <a:picLocks noChangeAspect="1" noChangeArrowheads="1"/>
          </p:cNvPicPr>
          <p:nvPr/>
        </p:nvPicPr>
        <p:blipFill>
          <a:blip r:embed="rId3" cstate="print"/>
          <a:srcRect/>
          <a:stretch>
            <a:fillRect/>
          </a:stretch>
        </p:blipFill>
        <p:spPr bwMode="auto">
          <a:xfrm>
            <a:off x="611188" y="3860800"/>
            <a:ext cx="4070350" cy="2705100"/>
          </a:xfrm>
          <a:prstGeom prst="rect">
            <a:avLst/>
          </a:prstGeom>
          <a:noFill/>
          <a:ln w="76200">
            <a:solidFill>
              <a:srgbClr val="0000FF"/>
            </a:solidFill>
            <a:miter lim="800000"/>
            <a:headEnd/>
            <a:tailEnd/>
          </a:ln>
        </p:spPr>
      </p:pic>
      <p:sp>
        <p:nvSpPr>
          <p:cNvPr id="71687" name="Text Box 9"/>
          <p:cNvSpPr txBox="1">
            <a:spLocks noChangeArrowheads="1"/>
          </p:cNvSpPr>
          <p:nvPr/>
        </p:nvSpPr>
        <p:spPr bwMode="auto">
          <a:xfrm>
            <a:off x="5003800" y="4508500"/>
            <a:ext cx="3744913" cy="1190625"/>
          </a:xfrm>
          <a:prstGeom prst="rect">
            <a:avLst/>
          </a:prstGeom>
          <a:noFill/>
          <a:ln w="9525">
            <a:noFill/>
            <a:miter lim="800000"/>
            <a:headEnd/>
            <a:tailEnd/>
          </a:ln>
        </p:spPr>
        <p:txBody>
          <a:bodyPr>
            <a:spAutoFit/>
          </a:bodyPr>
          <a:lstStyle/>
          <a:p>
            <a:r>
              <a:rPr lang="es-MX">
                <a:solidFill>
                  <a:srgbClr val="0000FF"/>
                </a:solidFill>
              </a:rPr>
              <a:t>Uso de la perspectiva de objetos</a:t>
            </a:r>
          </a:p>
          <a:p>
            <a:r>
              <a:rPr lang="es-MX">
                <a:solidFill>
                  <a:srgbClr val="0000FF"/>
                </a:solidFill>
              </a:rPr>
              <a:t>Situados por debajo de la línea</a:t>
            </a:r>
          </a:p>
          <a:p>
            <a:r>
              <a:rPr lang="es-MX">
                <a:solidFill>
                  <a:srgbClr val="0000FF"/>
                </a:solidFill>
              </a:rPr>
              <a:t>Del horizonte: Antoine-Jean,</a:t>
            </a:r>
          </a:p>
          <a:p>
            <a:r>
              <a:rPr lang="es-MX">
                <a:solidFill>
                  <a:srgbClr val="0000FF"/>
                </a:solidFill>
              </a:rPr>
              <a:t>Batalla de Nazaret</a:t>
            </a:r>
            <a:endParaRPr lang="es-ES">
              <a:solidFill>
                <a:srgbClr val="0000FF"/>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8195"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Lo que si evoluciona es la técnica y cada estilo podrá tener obras infantiles, maduras o decrépitas.</a:t>
            </a:r>
          </a:p>
          <a:p>
            <a:pPr eaLnBrk="1" hangingPunct="1">
              <a:buFontTx/>
              <a:buNone/>
            </a:pPr>
            <a:r>
              <a:rPr lang="es-MX" smtClean="0">
                <a:solidFill>
                  <a:schemeClr val="bg2"/>
                </a:solidFill>
              </a:rPr>
              <a:t>Lo que no es deseable es hablar de estilos mejores o peores. No debemos elevar una composición por encima de las demás, sino valorarla dentro de su mismo estilo.</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72707" name="Rectangle 3"/>
          <p:cNvSpPr>
            <a:spLocks noGrp="1" noChangeArrowheads="1"/>
          </p:cNvSpPr>
          <p:nvPr>
            <p:ph type="body" idx="1"/>
          </p:nvPr>
        </p:nvSpPr>
        <p:spPr>
          <a:xfrm>
            <a:off x="323850" y="1268413"/>
            <a:ext cx="8496300" cy="5113337"/>
          </a:xfrm>
          <a:ln w="76200">
            <a:solidFill>
              <a:srgbClr val="FF0000"/>
            </a:solidFill>
          </a:ln>
        </p:spPr>
        <p:txBody>
          <a:bodyPr/>
          <a:lstStyle/>
          <a:p>
            <a:pPr eaLnBrk="1" hangingPunct="1">
              <a:lnSpc>
                <a:spcPct val="90000"/>
              </a:lnSpc>
              <a:buFontTx/>
              <a:buNone/>
            </a:pPr>
            <a:r>
              <a:rPr lang="es-MX" sz="2800" smtClean="0">
                <a:solidFill>
                  <a:schemeClr val="bg2"/>
                </a:solidFill>
              </a:rPr>
              <a:t>69. Anota las características que adquieren dos o más objetos situados en distintos planos en una pintura: uno(s) situado por encima de la línea del horizonte y otro(s) situado por debajo de la misma línea.</a:t>
            </a:r>
          </a:p>
          <a:p>
            <a:pPr eaLnBrk="1" hangingPunct="1">
              <a:lnSpc>
                <a:spcPct val="90000"/>
              </a:lnSpc>
              <a:buFontTx/>
              <a:buNone/>
            </a:pPr>
            <a:r>
              <a:rPr lang="es-MX" smtClean="0">
                <a:solidFill>
                  <a:schemeClr val="bg2"/>
                </a:solidFill>
              </a:rPr>
              <a:t>Elemento situado </a:t>
            </a:r>
            <a:r>
              <a:rPr lang="es-MX" u="sng" smtClean="0">
                <a:solidFill>
                  <a:srgbClr val="FF3300"/>
                </a:solidFill>
              </a:rPr>
              <a:t>sobre la línea del horizonte</a:t>
            </a:r>
            <a:r>
              <a:rPr lang="es-MX" smtClean="0">
                <a:solidFill>
                  <a:schemeClr val="bg2"/>
                </a:solidFill>
              </a:rPr>
              <a:t> adquiere mayor grandeza, se potencia, se mitifica, se impone al espectador.</a:t>
            </a:r>
          </a:p>
          <a:p>
            <a:pPr eaLnBrk="1" hangingPunct="1">
              <a:lnSpc>
                <a:spcPct val="90000"/>
              </a:lnSpc>
              <a:buFontTx/>
              <a:buNone/>
            </a:pPr>
            <a:r>
              <a:rPr lang="es-MX" smtClean="0">
                <a:solidFill>
                  <a:schemeClr val="bg2"/>
                </a:solidFill>
              </a:rPr>
              <a:t>El objeto situado </a:t>
            </a:r>
            <a:r>
              <a:rPr lang="es-MX" u="sng" smtClean="0">
                <a:solidFill>
                  <a:srgbClr val="FF3300"/>
                </a:solidFill>
              </a:rPr>
              <a:t>por debajo</a:t>
            </a:r>
            <a:r>
              <a:rPr lang="es-MX" smtClean="0">
                <a:solidFill>
                  <a:schemeClr val="bg2"/>
                </a:solidFill>
              </a:rPr>
              <a:t>, queda empequeñecido, desmitificado y el espectador se impone.</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73731" name="Rectangle 3"/>
          <p:cNvSpPr>
            <a:spLocks noGrp="1" noChangeArrowheads="1"/>
          </p:cNvSpPr>
          <p:nvPr>
            <p:ph type="body" idx="1"/>
          </p:nvPr>
        </p:nvSpPr>
        <p:spPr>
          <a:xfrm>
            <a:off x="395288" y="2060575"/>
            <a:ext cx="8208962" cy="2808288"/>
          </a:xfrm>
          <a:ln w="76200">
            <a:solidFill>
              <a:srgbClr val="FF0000"/>
            </a:solidFill>
          </a:ln>
        </p:spPr>
        <p:txBody>
          <a:bodyPr/>
          <a:lstStyle/>
          <a:p>
            <a:pPr eaLnBrk="1" hangingPunct="1">
              <a:buFontTx/>
              <a:buNone/>
            </a:pPr>
            <a:r>
              <a:rPr lang="es-MX" b="1" smtClean="0">
                <a:solidFill>
                  <a:srgbClr val="0000FF"/>
                </a:solidFill>
              </a:rPr>
              <a:t>El horizonte medio</a:t>
            </a:r>
            <a:r>
              <a:rPr lang="es-MX" smtClean="0">
                <a:solidFill>
                  <a:schemeClr val="bg2"/>
                </a:solidFill>
              </a:rPr>
              <a:t> es sin lugar a dudas el eminentemente </a:t>
            </a:r>
            <a:r>
              <a:rPr lang="es-MX" b="1" smtClean="0">
                <a:solidFill>
                  <a:srgbClr val="0000FF"/>
                </a:solidFill>
              </a:rPr>
              <a:t>mostrativo</a:t>
            </a:r>
            <a:r>
              <a:rPr lang="es-MX" smtClean="0">
                <a:solidFill>
                  <a:schemeClr val="bg2"/>
                </a:solidFill>
              </a:rPr>
              <a:t>, valora los elementos situados en el mismo plano del espectador.</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74755" name="Rectangle 3"/>
          <p:cNvSpPr>
            <a:spLocks noGrp="1" noChangeArrowheads="1"/>
          </p:cNvSpPr>
          <p:nvPr>
            <p:ph type="body" idx="1"/>
          </p:nvPr>
        </p:nvSpPr>
        <p:spPr>
          <a:xfrm>
            <a:off x="468313" y="1628775"/>
            <a:ext cx="8208962" cy="2808288"/>
          </a:xfrm>
          <a:ln w="76200">
            <a:solidFill>
              <a:srgbClr val="FF0000"/>
            </a:solidFill>
          </a:ln>
        </p:spPr>
        <p:txBody>
          <a:bodyPr/>
          <a:lstStyle/>
          <a:p>
            <a:pPr eaLnBrk="1" hangingPunct="1">
              <a:buFontTx/>
              <a:buNone/>
            </a:pPr>
            <a:r>
              <a:rPr lang="es-MX" smtClean="0">
                <a:solidFill>
                  <a:schemeClr val="bg2"/>
                </a:solidFill>
              </a:rPr>
              <a:t>La obra pictórica no se conforma sólo a través del dibujo y la geometría, sino que tiene en el </a:t>
            </a:r>
            <a:r>
              <a:rPr lang="es-MX" b="1" smtClean="0">
                <a:solidFill>
                  <a:srgbClr val="FF0000"/>
                </a:solidFill>
              </a:rPr>
              <a:t>color</a:t>
            </a:r>
            <a:r>
              <a:rPr lang="es-MX" smtClean="0">
                <a:solidFill>
                  <a:schemeClr val="bg2"/>
                </a:solidFill>
              </a:rPr>
              <a:t> y la </a:t>
            </a:r>
            <a:r>
              <a:rPr lang="es-MX" b="1" smtClean="0">
                <a:solidFill>
                  <a:srgbClr val="FF0000"/>
                </a:solidFill>
              </a:rPr>
              <a:t>luz</a:t>
            </a:r>
            <a:r>
              <a:rPr lang="es-MX" smtClean="0">
                <a:solidFill>
                  <a:schemeClr val="bg2"/>
                </a:solidFill>
              </a:rPr>
              <a:t> dos elementos imprescindibles.</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75779" name="Rectangle 3"/>
          <p:cNvSpPr>
            <a:spLocks noGrp="1" noChangeArrowheads="1"/>
          </p:cNvSpPr>
          <p:nvPr>
            <p:ph type="body" idx="1"/>
          </p:nvPr>
        </p:nvSpPr>
        <p:spPr>
          <a:xfrm>
            <a:off x="539750" y="1628775"/>
            <a:ext cx="8137525" cy="4392613"/>
          </a:xfrm>
          <a:ln w="76200">
            <a:solidFill>
              <a:srgbClr val="FF0000"/>
            </a:solidFill>
          </a:ln>
        </p:spPr>
        <p:txBody>
          <a:bodyPr/>
          <a:lstStyle/>
          <a:p>
            <a:pPr eaLnBrk="1" hangingPunct="1">
              <a:buFontTx/>
              <a:buNone/>
            </a:pPr>
            <a:r>
              <a:rPr lang="es-MX" smtClean="0">
                <a:solidFill>
                  <a:schemeClr val="bg2"/>
                </a:solidFill>
              </a:rPr>
              <a:t>			fríos.- azules o violetas</a:t>
            </a:r>
          </a:p>
          <a:p>
            <a:pPr eaLnBrk="1" hangingPunct="1">
              <a:buFontTx/>
              <a:buNone/>
            </a:pPr>
            <a:r>
              <a:rPr lang="es-MX" smtClean="0">
                <a:solidFill>
                  <a:schemeClr val="bg2"/>
                </a:solidFill>
              </a:rPr>
              <a:t>Colores</a:t>
            </a:r>
          </a:p>
          <a:p>
            <a:pPr eaLnBrk="1" hangingPunct="1">
              <a:buFontTx/>
              <a:buNone/>
            </a:pPr>
            <a:r>
              <a:rPr lang="es-MX" smtClean="0">
                <a:solidFill>
                  <a:schemeClr val="bg2"/>
                </a:solidFill>
              </a:rPr>
              <a:t>			calientes.- rojos a verdes</a:t>
            </a:r>
            <a:endParaRPr lang="es-ES" smtClean="0">
              <a:solidFill>
                <a:schemeClr val="bg2"/>
              </a:solidFill>
            </a:endParaRPr>
          </a:p>
        </p:txBody>
      </p:sp>
      <p:sp>
        <p:nvSpPr>
          <p:cNvPr id="75780" name="AutoShape 4"/>
          <p:cNvSpPr>
            <a:spLocks/>
          </p:cNvSpPr>
          <p:nvPr/>
        </p:nvSpPr>
        <p:spPr bwMode="auto">
          <a:xfrm>
            <a:off x="2124075" y="1916113"/>
            <a:ext cx="288925" cy="1296987"/>
          </a:xfrm>
          <a:prstGeom prst="leftBrace">
            <a:avLst>
              <a:gd name="adj1" fmla="val 37408"/>
              <a:gd name="adj2" fmla="val 50000"/>
            </a:avLst>
          </a:prstGeom>
          <a:noFill/>
          <a:ln w="38100">
            <a:solidFill>
              <a:srgbClr val="FF3300"/>
            </a:solidFill>
            <a:round/>
            <a:headEnd/>
            <a:tailEnd/>
          </a:ln>
        </p:spPr>
        <p:txBody>
          <a:bodyPr wrap="none" anchor="ctr"/>
          <a:lstStyle/>
          <a:p>
            <a:pPr algn="ctr"/>
            <a:endParaRPr lang="es-MX" b="0">
              <a:solidFill>
                <a:srgbClr val="1C1C1C"/>
              </a:solidFill>
            </a:endParaRPr>
          </a:p>
        </p:txBody>
      </p:sp>
      <p:pic>
        <p:nvPicPr>
          <p:cNvPr id="75781" name="Picture 6" descr="circulo%20crom%C3%A1tico"/>
          <p:cNvPicPr>
            <a:picLocks noChangeAspect="1" noChangeArrowheads="1"/>
          </p:cNvPicPr>
          <p:nvPr/>
        </p:nvPicPr>
        <p:blipFill>
          <a:blip r:embed="rId2" cstate="print"/>
          <a:srcRect/>
          <a:stretch>
            <a:fillRect/>
          </a:stretch>
        </p:blipFill>
        <p:spPr bwMode="auto">
          <a:xfrm>
            <a:off x="755650" y="3716338"/>
            <a:ext cx="2951163" cy="2898775"/>
          </a:xfrm>
          <a:prstGeom prst="rect">
            <a:avLst/>
          </a:prstGeom>
          <a:noFill/>
          <a:ln w="76200">
            <a:solidFill>
              <a:srgbClr val="FF3300"/>
            </a:solidFill>
            <a:miter lim="800000"/>
            <a:headEnd/>
            <a:tailEnd/>
          </a:ln>
        </p:spPr>
      </p:pic>
      <p:pic>
        <p:nvPicPr>
          <p:cNvPr id="75782" name="Picture 8" descr="cirulocormatico"/>
          <p:cNvPicPr>
            <a:picLocks noChangeAspect="1" noChangeArrowheads="1"/>
          </p:cNvPicPr>
          <p:nvPr/>
        </p:nvPicPr>
        <p:blipFill>
          <a:blip r:embed="rId3" cstate="print"/>
          <a:srcRect/>
          <a:stretch>
            <a:fillRect/>
          </a:stretch>
        </p:blipFill>
        <p:spPr bwMode="auto">
          <a:xfrm>
            <a:off x="4859338" y="3257550"/>
            <a:ext cx="3600450" cy="3600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76803"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		    floridos				activos</a:t>
            </a:r>
          </a:p>
          <a:p>
            <a:pPr eaLnBrk="1" hangingPunct="1">
              <a:buFontTx/>
              <a:buNone/>
            </a:pPr>
            <a:r>
              <a:rPr lang="es-MX" smtClean="0">
                <a:solidFill>
                  <a:schemeClr val="bg2"/>
                </a:solidFill>
              </a:rPr>
              <a:t>Plinio			Fechner</a:t>
            </a:r>
          </a:p>
          <a:p>
            <a:pPr eaLnBrk="1" hangingPunct="1">
              <a:buFontTx/>
              <a:buNone/>
            </a:pPr>
            <a:r>
              <a:rPr lang="es-MX" smtClean="0">
                <a:solidFill>
                  <a:schemeClr val="bg2"/>
                </a:solidFill>
              </a:rPr>
              <a:t>		    austeros			receptivos</a:t>
            </a:r>
          </a:p>
          <a:p>
            <a:pPr eaLnBrk="1" hangingPunct="1">
              <a:buFontTx/>
              <a:buNone/>
            </a:pPr>
            <a:r>
              <a:rPr lang="es-MX" smtClean="0">
                <a:solidFill>
                  <a:schemeClr val="bg2"/>
                </a:solidFill>
              </a:rPr>
              <a:t>			</a:t>
            </a:r>
          </a:p>
          <a:p>
            <a:pPr eaLnBrk="1" hangingPunct="1">
              <a:buFontTx/>
              <a:buNone/>
            </a:pPr>
            <a:r>
              <a:rPr lang="es-MX" smtClean="0">
                <a:solidFill>
                  <a:schemeClr val="bg2"/>
                </a:solidFill>
              </a:rPr>
              <a:t>			positivos			  fríos</a:t>
            </a:r>
          </a:p>
          <a:p>
            <a:pPr eaLnBrk="1" hangingPunct="1">
              <a:buFontTx/>
              <a:buNone/>
            </a:pPr>
            <a:r>
              <a:rPr lang="es-MX" smtClean="0">
                <a:solidFill>
                  <a:schemeClr val="bg2"/>
                </a:solidFill>
              </a:rPr>
              <a:t>Ghoete			   Colores</a:t>
            </a:r>
          </a:p>
          <a:p>
            <a:pPr eaLnBrk="1" hangingPunct="1">
              <a:buFontTx/>
              <a:buNone/>
            </a:pPr>
            <a:r>
              <a:rPr lang="es-MX" smtClean="0">
                <a:solidFill>
                  <a:schemeClr val="bg2"/>
                </a:solidFill>
              </a:rPr>
              <a:t>			negativos			 cálidos</a:t>
            </a:r>
            <a:endParaRPr lang="es-ES" smtClean="0">
              <a:solidFill>
                <a:schemeClr val="bg2"/>
              </a:solidFill>
            </a:endParaRPr>
          </a:p>
        </p:txBody>
      </p:sp>
      <p:sp>
        <p:nvSpPr>
          <p:cNvPr id="76804" name="AutoShape 4"/>
          <p:cNvSpPr>
            <a:spLocks/>
          </p:cNvSpPr>
          <p:nvPr/>
        </p:nvSpPr>
        <p:spPr bwMode="auto">
          <a:xfrm>
            <a:off x="1547813" y="1484313"/>
            <a:ext cx="287337" cy="1439862"/>
          </a:xfrm>
          <a:prstGeom prst="leftBrace">
            <a:avLst>
              <a:gd name="adj1" fmla="val 41759"/>
              <a:gd name="adj2" fmla="val 50000"/>
            </a:avLst>
          </a:prstGeom>
          <a:noFill/>
          <a:ln w="38100">
            <a:solidFill>
              <a:srgbClr val="FF3300"/>
            </a:solidFill>
            <a:round/>
            <a:headEnd/>
            <a:tailEnd/>
          </a:ln>
        </p:spPr>
        <p:txBody>
          <a:bodyPr wrap="none" anchor="ctr"/>
          <a:lstStyle/>
          <a:p>
            <a:endParaRPr lang="es-MX"/>
          </a:p>
        </p:txBody>
      </p:sp>
      <p:sp>
        <p:nvSpPr>
          <p:cNvPr id="76805" name="AutoShape 5"/>
          <p:cNvSpPr>
            <a:spLocks/>
          </p:cNvSpPr>
          <p:nvPr/>
        </p:nvSpPr>
        <p:spPr bwMode="auto">
          <a:xfrm>
            <a:off x="1908175" y="3860800"/>
            <a:ext cx="215900" cy="1439863"/>
          </a:xfrm>
          <a:prstGeom prst="leftBrace">
            <a:avLst>
              <a:gd name="adj1" fmla="val 55576"/>
              <a:gd name="adj2" fmla="val 50000"/>
            </a:avLst>
          </a:prstGeom>
          <a:noFill/>
          <a:ln w="38100">
            <a:solidFill>
              <a:srgbClr val="FF3300"/>
            </a:solidFill>
            <a:round/>
            <a:headEnd/>
            <a:tailEnd/>
          </a:ln>
        </p:spPr>
        <p:txBody>
          <a:bodyPr wrap="none" anchor="ctr"/>
          <a:lstStyle/>
          <a:p>
            <a:endParaRPr lang="es-MX"/>
          </a:p>
        </p:txBody>
      </p:sp>
      <p:sp>
        <p:nvSpPr>
          <p:cNvPr id="76806" name="AutoShape 6"/>
          <p:cNvSpPr>
            <a:spLocks/>
          </p:cNvSpPr>
          <p:nvPr/>
        </p:nvSpPr>
        <p:spPr bwMode="auto">
          <a:xfrm>
            <a:off x="5724525" y="1412875"/>
            <a:ext cx="215900" cy="1655763"/>
          </a:xfrm>
          <a:prstGeom prst="leftBrace">
            <a:avLst>
              <a:gd name="adj1" fmla="val 63909"/>
              <a:gd name="adj2" fmla="val 50000"/>
            </a:avLst>
          </a:prstGeom>
          <a:noFill/>
          <a:ln w="38100">
            <a:solidFill>
              <a:srgbClr val="FF3300"/>
            </a:solidFill>
            <a:round/>
            <a:headEnd/>
            <a:tailEnd/>
          </a:ln>
        </p:spPr>
        <p:txBody>
          <a:bodyPr wrap="none" anchor="ctr"/>
          <a:lstStyle/>
          <a:p>
            <a:endParaRPr lang="es-MX"/>
          </a:p>
        </p:txBody>
      </p:sp>
      <p:sp>
        <p:nvSpPr>
          <p:cNvPr id="76807" name="AutoShape 7"/>
          <p:cNvSpPr>
            <a:spLocks/>
          </p:cNvSpPr>
          <p:nvPr/>
        </p:nvSpPr>
        <p:spPr bwMode="auto">
          <a:xfrm>
            <a:off x="5940425" y="3716338"/>
            <a:ext cx="287338" cy="1584325"/>
          </a:xfrm>
          <a:prstGeom prst="leftBrace">
            <a:avLst>
              <a:gd name="adj1" fmla="val 45948"/>
              <a:gd name="adj2" fmla="val 50000"/>
            </a:avLst>
          </a:prstGeom>
          <a:noFill/>
          <a:ln w="38100">
            <a:solidFill>
              <a:srgbClr val="FF3300"/>
            </a:solidFill>
            <a:round/>
            <a:headEnd/>
            <a:tailEnd/>
          </a:ln>
        </p:spPr>
        <p:txBody>
          <a:bodyPr wrap="none" anchor="ctr"/>
          <a:lstStyle/>
          <a:p>
            <a:endParaRPr lang="es-MX"/>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77827" name="Rectangle 3"/>
          <p:cNvSpPr>
            <a:spLocks noGrp="1" noChangeArrowheads="1"/>
          </p:cNvSpPr>
          <p:nvPr>
            <p:ph type="body" idx="1"/>
          </p:nvPr>
        </p:nvSpPr>
        <p:spPr>
          <a:xfrm>
            <a:off x="468313" y="1628775"/>
            <a:ext cx="8424862" cy="3889375"/>
          </a:xfrm>
          <a:ln w="76200">
            <a:solidFill>
              <a:srgbClr val="FF0000"/>
            </a:solidFill>
          </a:ln>
        </p:spPr>
        <p:txBody>
          <a:bodyPr/>
          <a:lstStyle/>
          <a:p>
            <a:pPr eaLnBrk="1" hangingPunct="1">
              <a:buFontTx/>
              <a:buNone/>
            </a:pPr>
            <a:r>
              <a:rPr lang="es-MX" smtClean="0">
                <a:solidFill>
                  <a:schemeClr val="bg2"/>
                </a:solidFill>
              </a:rPr>
              <a:t>70. Los colores pueden ser de dos tipos.</a:t>
            </a:r>
          </a:p>
          <a:p>
            <a:pPr eaLnBrk="1" hangingPunct="1">
              <a:buFontTx/>
              <a:buNone/>
            </a:pPr>
            <a:r>
              <a:rPr lang="es-MX" b="1" smtClean="0">
                <a:solidFill>
                  <a:srgbClr val="FF0000"/>
                </a:solidFill>
              </a:rPr>
              <a:t>Fríos y cálidos</a:t>
            </a:r>
          </a:p>
          <a:p>
            <a:pPr eaLnBrk="1" hangingPunct="1">
              <a:buFontTx/>
              <a:buNone/>
            </a:pPr>
            <a:r>
              <a:rPr lang="es-MX" smtClean="0">
                <a:solidFill>
                  <a:schemeClr val="bg2"/>
                </a:solidFill>
              </a:rPr>
              <a:t>Los primeros comprenden: Fríos colores azules o violetas.</a:t>
            </a:r>
          </a:p>
          <a:p>
            <a:pPr eaLnBrk="1" hangingPunct="1">
              <a:buFontTx/>
              <a:buNone/>
            </a:pPr>
            <a:r>
              <a:rPr lang="es-MX" smtClean="0">
                <a:solidFill>
                  <a:schemeClr val="bg2"/>
                </a:solidFill>
              </a:rPr>
              <a:t>Mientras que los segundos van de: rojos a los verdes.</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78851" name="Rectangle 3"/>
          <p:cNvSpPr>
            <a:spLocks noGrp="1" noChangeArrowheads="1"/>
          </p:cNvSpPr>
          <p:nvPr>
            <p:ph type="body" idx="1"/>
          </p:nvPr>
        </p:nvSpPr>
        <p:spPr>
          <a:xfrm>
            <a:off x="827088" y="1268413"/>
            <a:ext cx="7777162" cy="4537075"/>
          </a:xfrm>
          <a:ln w="76200">
            <a:solidFill>
              <a:srgbClr val="FF0000"/>
            </a:solidFill>
          </a:ln>
        </p:spPr>
        <p:txBody>
          <a:bodyPr/>
          <a:lstStyle/>
          <a:p>
            <a:pPr eaLnBrk="1" hangingPunct="1">
              <a:buFontTx/>
              <a:buNone/>
            </a:pPr>
            <a:r>
              <a:rPr lang="es-MX" b="1" smtClean="0">
                <a:solidFill>
                  <a:srgbClr val="FF3300"/>
                </a:solidFill>
              </a:rPr>
              <a:t>Los colores fríos</a:t>
            </a:r>
            <a:r>
              <a:rPr lang="es-MX" smtClean="0">
                <a:solidFill>
                  <a:schemeClr val="bg2"/>
                </a:solidFill>
              </a:rPr>
              <a:t>.- son usados por los manieristas</a:t>
            </a:r>
          </a:p>
          <a:p>
            <a:pPr eaLnBrk="1" hangingPunct="1">
              <a:buFontTx/>
              <a:buNone/>
            </a:pPr>
            <a:r>
              <a:rPr lang="es-MX" b="1" smtClean="0">
                <a:solidFill>
                  <a:srgbClr val="FF3300"/>
                </a:solidFill>
              </a:rPr>
              <a:t>Los colores cálidos</a:t>
            </a:r>
            <a:r>
              <a:rPr lang="es-MX" smtClean="0">
                <a:solidFill>
                  <a:schemeClr val="bg2"/>
                </a:solidFill>
              </a:rPr>
              <a:t>.- es usado en el </a:t>
            </a:r>
          </a:p>
          <a:p>
            <a:pPr eaLnBrk="1" hangingPunct="1">
              <a:buFontTx/>
              <a:buNone/>
            </a:pPr>
            <a:r>
              <a:rPr lang="es-MX" smtClean="0">
                <a:solidFill>
                  <a:schemeClr val="bg2"/>
                </a:solidFill>
              </a:rPr>
              <a:t>Renacimiento.</a:t>
            </a:r>
          </a:p>
        </p:txBody>
      </p:sp>
      <p:pic>
        <p:nvPicPr>
          <p:cNvPr id="78852" name="Picture 5" descr="el_greco_laocoon1"/>
          <p:cNvPicPr>
            <a:picLocks noChangeAspect="1" noChangeArrowheads="1"/>
          </p:cNvPicPr>
          <p:nvPr/>
        </p:nvPicPr>
        <p:blipFill>
          <a:blip r:embed="rId2" cstate="print"/>
          <a:srcRect/>
          <a:stretch>
            <a:fillRect/>
          </a:stretch>
        </p:blipFill>
        <p:spPr bwMode="auto">
          <a:xfrm>
            <a:off x="539750" y="3573463"/>
            <a:ext cx="3816350" cy="3094037"/>
          </a:xfrm>
          <a:prstGeom prst="rect">
            <a:avLst/>
          </a:prstGeom>
          <a:noFill/>
          <a:ln w="76200">
            <a:solidFill>
              <a:srgbClr val="000000"/>
            </a:solidFill>
            <a:miter lim="800000"/>
            <a:headEnd/>
            <a:tailEnd/>
          </a:ln>
        </p:spPr>
      </p:pic>
      <p:pic>
        <p:nvPicPr>
          <p:cNvPr id="78853" name="Picture 7" descr="06tondo"/>
          <p:cNvPicPr>
            <a:picLocks noChangeAspect="1" noChangeArrowheads="1"/>
          </p:cNvPicPr>
          <p:nvPr/>
        </p:nvPicPr>
        <p:blipFill>
          <a:blip r:embed="rId3" cstate="print"/>
          <a:srcRect/>
          <a:stretch>
            <a:fillRect/>
          </a:stretch>
        </p:blipFill>
        <p:spPr bwMode="auto">
          <a:xfrm>
            <a:off x="5292725" y="3068638"/>
            <a:ext cx="3382963" cy="3382962"/>
          </a:xfrm>
          <a:prstGeom prst="rect">
            <a:avLst/>
          </a:prstGeom>
          <a:noFill/>
          <a:ln w="76200">
            <a:solidFill>
              <a:srgbClr val="000000"/>
            </a:solid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79875" name="Rectangle 3"/>
          <p:cNvSpPr>
            <a:spLocks noGrp="1" noChangeArrowheads="1"/>
          </p:cNvSpPr>
          <p:nvPr>
            <p:ph type="body" idx="1"/>
          </p:nvPr>
        </p:nvSpPr>
        <p:spPr>
          <a:xfrm>
            <a:off x="827088" y="1268413"/>
            <a:ext cx="7777162" cy="4537075"/>
          </a:xfrm>
          <a:ln w="76200">
            <a:solidFill>
              <a:srgbClr val="FF0000"/>
            </a:solidFill>
          </a:ln>
        </p:spPr>
        <p:txBody>
          <a:bodyPr/>
          <a:lstStyle/>
          <a:p>
            <a:pPr eaLnBrk="1" hangingPunct="1">
              <a:buFontTx/>
              <a:buNone/>
            </a:pPr>
            <a:r>
              <a:rPr lang="es-MX" b="1" smtClean="0">
                <a:solidFill>
                  <a:srgbClr val="FF3300"/>
                </a:solidFill>
              </a:rPr>
              <a:t>Los colores fríos</a:t>
            </a:r>
            <a:r>
              <a:rPr lang="es-MX" smtClean="0">
                <a:solidFill>
                  <a:schemeClr val="bg2"/>
                </a:solidFill>
              </a:rPr>
              <a:t>.-se usan de manera intelectual, corresponden a momentos </a:t>
            </a:r>
          </a:p>
          <a:p>
            <a:pPr eaLnBrk="1" hangingPunct="1">
              <a:buFontTx/>
              <a:buNone/>
            </a:pPr>
            <a:r>
              <a:rPr lang="es-MX" smtClean="0">
                <a:solidFill>
                  <a:schemeClr val="bg2"/>
                </a:solidFill>
              </a:rPr>
              <a:t>	en que la racionalización o cripticismo </a:t>
            </a:r>
          </a:p>
          <a:p>
            <a:pPr eaLnBrk="1" hangingPunct="1">
              <a:buFontTx/>
              <a:buNone/>
            </a:pPr>
            <a:r>
              <a:rPr lang="es-MX" smtClean="0">
                <a:solidFill>
                  <a:schemeClr val="bg2"/>
                </a:solidFill>
              </a:rPr>
              <a:t>	de las obras es mayor.</a:t>
            </a:r>
          </a:p>
          <a:p>
            <a:pPr eaLnBrk="1" hangingPunct="1">
              <a:buFontTx/>
              <a:buNone/>
            </a:pPr>
            <a:r>
              <a:rPr lang="es-MX" b="1" smtClean="0">
                <a:solidFill>
                  <a:srgbClr val="FF3300"/>
                </a:solidFill>
              </a:rPr>
              <a:t>Los colores cálidos</a:t>
            </a:r>
            <a:r>
              <a:rPr lang="es-MX" smtClean="0">
                <a:solidFill>
                  <a:schemeClr val="bg2"/>
                </a:solidFill>
              </a:rPr>
              <a:t>.- permiten el acercamiento sensorial a la obra. 	  </a:t>
            </a:r>
          </a:p>
          <a:p>
            <a:pPr eaLnBrk="1" hangingPunct="1">
              <a:buFontTx/>
              <a:buNone/>
            </a:pPr>
            <a:r>
              <a:rPr lang="es-MX" smtClean="0">
                <a:solidFill>
                  <a:schemeClr val="bg2"/>
                </a:solidFill>
              </a:rPr>
              <a:t>				</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80899" name="Rectangle 3"/>
          <p:cNvSpPr>
            <a:spLocks noGrp="1" noChangeArrowheads="1"/>
          </p:cNvSpPr>
          <p:nvPr>
            <p:ph type="body" idx="1"/>
          </p:nvPr>
        </p:nvSpPr>
        <p:spPr>
          <a:xfrm>
            <a:off x="395288" y="1125538"/>
            <a:ext cx="8351837" cy="4681537"/>
          </a:xfrm>
          <a:ln w="76200">
            <a:solidFill>
              <a:srgbClr val="FF0000"/>
            </a:solidFill>
          </a:ln>
        </p:spPr>
        <p:txBody>
          <a:bodyPr/>
          <a:lstStyle/>
          <a:p>
            <a:pPr eaLnBrk="1" hangingPunct="1">
              <a:buFontTx/>
              <a:buNone/>
            </a:pPr>
            <a:r>
              <a:rPr lang="es-MX" smtClean="0">
                <a:solidFill>
                  <a:schemeClr val="bg2"/>
                </a:solidFill>
              </a:rPr>
              <a:t>71. Los colores fríos y los cálidos son usados de manera diferente, el empleo de los primeros es: usado de manera </a:t>
            </a:r>
            <a:r>
              <a:rPr lang="es-MX" b="1" smtClean="0">
                <a:solidFill>
                  <a:srgbClr val="FF0000"/>
                </a:solidFill>
              </a:rPr>
              <a:t>intelectual</a:t>
            </a:r>
            <a:r>
              <a:rPr lang="es-MX" smtClean="0">
                <a:solidFill>
                  <a:schemeClr val="bg2"/>
                </a:solidFill>
              </a:rPr>
              <a:t>, y se corresponden a momentos en los que la </a:t>
            </a:r>
            <a:r>
              <a:rPr lang="es-MX" b="1" smtClean="0">
                <a:solidFill>
                  <a:srgbClr val="FF0000"/>
                </a:solidFill>
              </a:rPr>
              <a:t>racionalización o cripticismo</a:t>
            </a:r>
            <a:r>
              <a:rPr lang="es-MX" smtClean="0">
                <a:solidFill>
                  <a:schemeClr val="bg2"/>
                </a:solidFill>
              </a:rPr>
              <a:t> de las obras es mayor.</a:t>
            </a:r>
          </a:p>
          <a:p>
            <a:pPr eaLnBrk="1" hangingPunct="1">
              <a:buFontTx/>
              <a:buNone/>
            </a:pPr>
            <a:r>
              <a:rPr lang="es-MX" smtClean="0">
                <a:solidFill>
                  <a:schemeClr val="bg2"/>
                </a:solidFill>
              </a:rPr>
              <a:t>Mientras que los segundos son: los que permiten el </a:t>
            </a:r>
            <a:r>
              <a:rPr lang="es-MX" b="1" smtClean="0">
                <a:solidFill>
                  <a:srgbClr val="FF0000"/>
                </a:solidFill>
              </a:rPr>
              <a:t>acercamiento sensorial</a:t>
            </a:r>
            <a:r>
              <a:rPr lang="es-MX" smtClean="0">
                <a:solidFill>
                  <a:schemeClr val="bg2"/>
                </a:solidFill>
              </a:rPr>
              <a:t> a la obra.</a:t>
            </a:r>
            <a:endParaRPr lang="es-ES" smtClean="0">
              <a:solidFill>
                <a:schemeClr val="bg2"/>
              </a:solidFill>
            </a:endParaRPr>
          </a:p>
        </p:txBody>
      </p:sp>
      <p:sp>
        <p:nvSpPr>
          <p:cNvPr id="80900" name="Text Box 4"/>
          <p:cNvSpPr txBox="1">
            <a:spLocks noChangeArrowheads="1"/>
          </p:cNvSpPr>
          <p:nvPr/>
        </p:nvSpPr>
        <p:spPr bwMode="auto">
          <a:xfrm>
            <a:off x="684213" y="5876925"/>
            <a:ext cx="7702550" cy="679450"/>
          </a:xfrm>
          <a:prstGeom prst="rect">
            <a:avLst/>
          </a:prstGeom>
          <a:noFill/>
          <a:ln w="38100" cmpd="dbl">
            <a:solidFill>
              <a:srgbClr val="0000FF"/>
            </a:solidFill>
            <a:miter lim="800000"/>
            <a:headEnd/>
            <a:tailEnd/>
          </a:ln>
        </p:spPr>
        <p:txBody>
          <a:bodyPr wrap="none">
            <a:spAutoFit/>
          </a:bodyPr>
          <a:lstStyle/>
          <a:p>
            <a:r>
              <a:rPr lang="es-ES">
                <a:solidFill>
                  <a:schemeClr val="bg2"/>
                </a:solidFill>
              </a:rPr>
              <a:t>Cripsis es un fenómeno por el que un animal presenta adaptaciones </a:t>
            </a:r>
          </a:p>
          <a:p>
            <a:r>
              <a:rPr lang="es-ES">
                <a:solidFill>
                  <a:schemeClr val="bg2"/>
                </a:solidFill>
              </a:rPr>
              <a:t>que lo hacen pasar desapercibido a los sentidos de otros animales</a:t>
            </a:r>
            <a:r>
              <a:rPr lang="es-ES"/>
              <a:t>. </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s-MX" smtClean="0"/>
              <a:t>El Mundo Onirico </a:t>
            </a:r>
          </a:p>
        </p:txBody>
      </p:sp>
      <p:pic>
        <p:nvPicPr>
          <p:cNvPr id="81923" name="Content Placeholder 4" descr="suns.gif"/>
          <p:cNvPicPr>
            <a:picLocks noGrp="1" noChangeAspect="1"/>
          </p:cNvPicPr>
          <p:nvPr>
            <p:ph idx="1"/>
          </p:nvPr>
        </p:nvPicPr>
        <p:blipFill>
          <a:blip r:embed="rId2" cstate="print"/>
          <a:srcRect/>
          <a:stretch>
            <a:fillRect/>
          </a:stretch>
        </p:blipFill>
        <p:spPr>
          <a:xfrm>
            <a:off x="1116013" y="549275"/>
            <a:ext cx="714375" cy="657225"/>
          </a:xfrm>
        </p:spPr>
      </p:pic>
      <p:pic>
        <p:nvPicPr>
          <p:cNvPr id="81924" name="Content Placeholder 4" descr="suns.gif"/>
          <p:cNvPicPr>
            <a:picLocks noChangeAspect="1"/>
          </p:cNvPicPr>
          <p:nvPr/>
        </p:nvPicPr>
        <p:blipFill>
          <a:blip r:embed="rId2" cstate="print"/>
          <a:srcRect/>
          <a:stretch>
            <a:fillRect/>
          </a:stretch>
        </p:blipFill>
        <p:spPr bwMode="auto">
          <a:xfrm>
            <a:off x="7097713" y="549275"/>
            <a:ext cx="714375" cy="65722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9219"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lnSpc>
                <a:spcPct val="90000"/>
              </a:lnSpc>
              <a:buFontTx/>
              <a:buNone/>
            </a:pPr>
            <a:r>
              <a:rPr lang="es-MX" smtClean="0">
                <a:solidFill>
                  <a:schemeClr val="bg2"/>
                </a:solidFill>
              </a:rPr>
              <a:t>Un aspecto importante de la composición pictórica:</a:t>
            </a:r>
          </a:p>
          <a:p>
            <a:pPr eaLnBrk="1" hangingPunct="1">
              <a:lnSpc>
                <a:spcPct val="90000"/>
              </a:lnSpc>
              <a:buFontTx/>
              <a:buNone/>
            </a:pPr>
            <a:endParaRPr lang="es-MX" smtClean="0">
              <a:solidFill>
                <a:schemeClr val="bg2"/>
              </a:solidFill>
            </a:endParaRPr>
          </a:p>
          <a:p>
            <a:pPr eaLnBrk="1" hangingPunct="1">
              <a:lnSpc>
                <a:spcPct val="90000"/>
              </a:lnSpc>
              <a:buFontTx/>
              <a:buNone/>
            </a:pPr>
            <a:r>
              <a:rPr lang="es-MX" smtClean="0">
                <a:solidFill>
                  <a:schemeClr val="bg2"/>
                </a:solidFill>
              </a:rPr>
              <a:t>Distribución de los elementos en el espacio.</a:t>
            </a:r>
          </a:p>
          <a:p>
            <a:pPr eaLnBrk="1" hangingPunct="1">
              <a:lnSpc>
                <a:spcPct val="90000"/>
              </a:lnSpc>
              <a:buFontTx/>
              <a:buNone/>
            </a:pPr>
            <a:endParaRPr lang="es-MX" smtClean="0">
              <a:solidFill>
                <a:schemeClr val="bg2"/>
              </a:solidFill>
            </a:endParaRPr>
          </a:p>
          <a:p>
            <a:pPr eaLnBrk="1" hangingPunct="1">
              <a:lnSpc>
                <a:spcPct val="90000"/>
              </a:lnSpc>
              <a:buFontTx/>
              <a:buNone/>
            </a:pPr>
            <a:r>
              <a:rPr lang="es-MX" smtClean="0">
                <a:solidFill>
                  <a:schemeClr val="bg2"/>
                </a:solidFill>
              </a:rPr>
              <a:t>¿Qué es el espacio?</a:t>
            </a:r>
          </a:p>
          <a:p>
            <a:pPr eaLnBrk="1" hangingPunct="1">
              <a:lnSpc>
                <a:spcPct val="90000"/>
              </a:lnSpc>
              <a:buFontTx/>
              <a:buNone/>
            </a:pPr>
            <a:r>
              <a:rPr lang="es-MX" smtClean="0">
                <a:solidFill>
                  <a:schemeClr val="bg2"/>
                </a:solidFill>
              </a:rPr>
              <a:t>   		Es el marco en el que el pintor sitúa </a:t>
            </a:r>
          </a:p>
          <a:p>
            <a:pPr eaLnBrk="1" hangingPunct="1">
              <a:lnSpc>
                <a:spcPct val="90000"/>
              </a:lnSpc>
              <a:buFontTx/>
              <a:buNone/>
            </a:pPr>
            <a:r>
              <a:rPr lang="es-MX" smtClean="0">
                <a:solidFill>
                  <a:schemeClr val="bg2"/>
                </a:solidFill>
              </a:rPr>
              <a:t>		los personajes y objetos del tema.</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82947" name="Rectangle 3"/>
          <p:cNvSpPr>
            <a:spLocks noGrp="1" noChangeArrowheads="1"/>
          </p:cNvSpPr>
          <p:nvPr>
            <p:ph type="body" idx="1"/>
          </p:nvPr>
        </p:nvSpPr>
        <p:spPr>
          <a:xfrm>
            <a:off x="539750" y="1628775"/>
            <a:ext cx="8424863" cy="3671888"/>
          </a:xfrm>
          <a:ln w="76200">
            <a:solidFill>
              <a:srgbClr val="FF0000"/>
            </a:solidFill>
          </a:ln>
        </p:spPr>
        <p:txBody>
          <a:bodyPr/>
          <a:lstStyle/>
          <a:p>
            <a:pPr eaLnBrk="1" hangingPunct="1">
              <a:buFontTx/>
              <a:buNone/>
            </a:pPr>
            <a:r>
              <a:rPr lang="es-MX" smtClean="0">
                <a:solidFill>
                  <a:schemeClr val="bg2"/>
                </a:solidFill>
              </a:rPr>
              <a:t>72. Los colores empleados por el </a:t>
            </a:r>
            <a:r>
              <a:rPr lang="es-MX" b="1" smtClean="0">
                <a:solidFill>
                  <a:srgbClr val="FF0000"/>
                </a:solidFill>
              </a:rPr>
              <a:t>manierismo</a:t>
            </a:r>
            <a:r>
              <a:rPr lang="es-MX" smtClean="0">
                <a:solidFill>
                  <a:schemeClr val="bg2"/>
                </a:solidFill>
              </a:rPr>
              <a:t> son: </a:t>
            </a:r>
            <a:r>
              <a:rPr lang="es-MX" b="1" smtClean="0">
                <a:solidFill>
                  <a:srgbClr val="FF0000"/>
                </a:solidFill>
              </a:rPr>
              <a:t>COLORES FRÍOS</a:t>
            </a:r>
          </a:p>
          <a:p>
            <a:pPr eaLnBrk="1" hangingPunct="1">
              <a:buFontTx/>
              <a:buNone/>
            </a:pPr>
            <a:r>
              <a:rPr lang="es-MX" smtClean="0">
                <a:solidFill>
                  <a:schemeClr val="bg2"/>
                </a:solidFill>
              </a:rPr>
              <a:t>En cambio los que utiliza el </a:t>
            </a:r>
            <a:r>
              <a:rPr lang="es-MX" b="1" smtClean="0">
                <a:solidFill>
                  <a:srgbClr val="FF0000"/>
                </a:solidFill>
              </a:rPr>
              <a:t>Renacimiento</a:t>
            </a:r>
            <a:r>
              <a:rPr lang="es-MX" smtClean="0">
                <a:solidFill>
                  <a:schemeClr val="bg2"/>
                </a:solidFill>
              </a:rPr>
              <a:t> son: </a:t>
            </a:r>
            <a:r>
              <a:rPr lang="es-MX" b="1" smtClean="0">
                <a:solidFill>
                  <a:srgbClr val="FF0000"/>
                </a:solidFill>
              </a:rPr>
              <a:t>COLORES CÁLIDOS</a:t>
            </a:r>
          </a:p>
          <a:p>
            <a:pPr eaLnBrk="1" hangingPunct="1">
              <a:buFontTx/>
              <a:buNone/>
            </a:pPr>
            <a:r>
              <a:rPr lang="es-MX" smtClean="0">
                <a:solidFill>
                  <a:schemeClr val="bg2"/>
                </a:solidFill>
              </a:rPr>
              <a:t>Por tanto son dos estilos: </a:t>
            </a:r>
            <a:r>
              <a:rPr lang="es-MX" b="1" smtClean="0">
                <a:solidFill>
                  <a:srgbClr val="FF0000"/>
                </a:solidFill>
              </a:rPr>
              <a:t>ESTÍLOS ANTITÉTICOS.</a:t>
            </a:r>
            <a:endParaRPr lang="es-ES" b="1" smtClean="0">
              <a:solidFill>
                <a:srgbClr val="FF0000"/>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pic>
        <p:nvPicPr>
          <p:cNvPr id="83971" name="Picture 4" descr="el_greco_laocoon1"/>
          <p:cNvPicPr>
            <a:picLocks noChangeAspect="1" noChangeArrowheads="1"/>
          </p:cNvPicPr>
          <p:nvPr>
            <p:ph type="body" idx="1"/>
          </p:nvPr>
        </p:nvPicPr>
        <p:blipFill>
          <a:blip r:embed="rId2" cstate="print"/>
          <a:srcRect/>
          <a:stretch>
            <a:fillRect/>
          </a:stretch>
        </p:blipFill>
        <p:spPr>
          <a:xfrm>
            <a:off x="468313" y="1700213"/>
            <a:ext cx="4248150" cy="3444875"/>
          </a:xfrm>
          <a:noFill/>
          <a:ln w="76200">
            <a:solidFill>
              <a:srgbClr val="000000"/>
            </a:solidFill>
          </a:ln>
        </p:spPr>
      </p:pic>
      <p:pic>
        <p:nvPicPr>
          <p:cNvPr id="83972" name="Picture 5" descr="06tondo"/>
          <p:cNvPicPr>
            <a:picLocks noChangeAspect="1" noChangeArrowheads="1"/>
          </p:cNvPicPr>
          <p:nvPr/>
        </p:nvPicPr>
        <p:blipFill>
          <a:blip r:embed="rId3" cstate="print"/>
          <a:srcRect/>
          <a:stretch>
            <a:fillRect/>
          </a:stretch>
        </p:blipFill>
        <p:spPr bwMode="auto">
          <a:xfrm>
            <a:off x="5292725" y="1628775"/>
            <a:ext cx="3382963" cy="3382963"/>
          </a:xfrm>
          <a:prstGeom prst="rect">
            <a:avLst/>
          </a:prstGeom>
          <a:noFill/>
          <a:ln w="76200">
            <a:solidFill>
              <a:srgbClr val="000000"/>
            </a:solidFill>
            <a:miter lim="800000"/>
            <a:headEnd/>
            <a:tailEnd/>
          </a:ln>
        </p:spPr>
      </p:pic>
      <p:sp>
        <p:nvSpPr>
          <p:cNvPr id="83973" name="Text Box 6"/>
          <p:cNvSpPr txBox="1">
            <a:spLocks noChangeArrowheads="1"/>
          </p:cNvSpPr>
          <p:nvPr/>
        </p:nvSpPr>
        <p:spPr bwMode="auto">
          <a:xfrm>
            <a:off x="395288" y="1196975"/>
            <a:ext cx="4095750" cy="366713"/>
          </a:xfrm>
          <a:prstGeom prst="rect">
            <a:avLst/>
          </a:prstGeom>
          <a:noFill/>
          <a:ln w="9525">
            <a:noFill/>
            <a:miter lim="800000"/>
            <a:headEnd/>
            <a:tailEnd/>
          </a:ln>
        </p:spPr>
        <p:txBody>
          <a:bodyPr wrap="none">
            <a:spAutoFit/>
          </a:bodyPr>
          <a:lstStyle/>
          <a:p>
            <a:r>
              <a:rPr lang="es-MX">
                <a:solidFill>
                  <a:schemeClr val="bg2"/>
                </a:solidFill>
              </a:rPr>
              <a:t>El manierismo, emplea colores fríos</a:t>
            </a:r>
            <a:endParaRPr lang="es-ES">
              <a:solidFill>
                <a:schemeClr val="bg2"/>
              </a:solidFill>
            </a:endParaRPr>
          </a:p>
        </p:txBody>
      </p:sp>
      <p:sp>
        <p:nvSpPr>
          <p:cNvPr id="83974" name="Text Box 7"/>
          <p:cNvSpPr txBox="1">
            <a:spLocks noChangeArrowheads="1"/>
          </p:cNvSpPr>
          <p:nvPr/>
        </p:nvSpPr>
        <p:spPr bwMode="auto">
          <a:xfrm>
            <a:off x="4932363" y="981075"/>
            <a:ext cx="3689350" cy="641350"/>
          </a:xfrm>
          <a:prstGeom prst="rect">
            <a:avLst/>
          </a:prstGeom>
          <a:noFill/>
          <a:ln w="9525">
            <a:noFill/>
            <a:miter lim="800000"/>
            <a:headEnd/>
            <a:tailEnd/>
          </a:ln>
        </p:spPr>
        <p:txBody>
          <a:bodyPr wrap="none">
            <a:spAutoFit/>
          </a:bodyPr>
          <a:lstStyle/>
          <a:p>
            <a:r>
              <a:rPr lang="es-MX">
                <a:solidFill>
                  <a:schemeClr val="bg2"/>
                </a:solidFill>
              </a:rPr>
              <a:t>El Renacimiento emplea colores</a:t>
            </a:r>
          </a:p>
          <a:p>
            <a:r>
              <a:rPr lang="es-MX">
                <a:solidFill>
                  <a:schemeClr val="bg2"/>
                </a:solidFill>
              </a:rPr>
              <a:t>Cálidos.</a:t>
            </a:r>
            <a:endParaRPr lang="es-ES">
              <a:solidFill>
                <a:schemeClr val="bg2"/>
              </a:solidFill>
            </a:endParaRPr>
          </a:p>
        </p:txBody>
      </p:sp>
      <p:sp>
        <p:nvSpPr>
          <p:cNvPr id="83975" name="Text Box 8"/>
          <p:cNvSpPr txBox="1">
            <a:spLocks noChangeArrowheads="1"/>
          </p:cNvSpPr>
          <p:nvPr/>
        </p:nvSpPr>
        <p:spPr bwMode="auto">
          <a:xfrm>
            <a:off x="1187450" y="5589588"/>
            <a:ext cx="2217738" cy="336550"/>
          </a:xfrm>
          <a:prstGeom prst="rect">
            <a:avLst/>
          </a:prstGeom>
          <a:noFill/>
          <a:ln w="9525">
            <a:noFill/>
            <a:miter lim="800000"/>
            <a:headEnd/>
            <a:tailEnd/>
          </a:ln>
        </p:spPr>
        <p:txBody>
          <a:bodyPr wrap="none">
            <a:spAutoFit/>
          </a:bodyPr>
          <a:lstStyle/>
          <a:p>
            <a:r>
              <a:rPr lang="es-MX" sz="1600">
                <a:solidFill>
                  <a:schemeClr val="bg2"/>
                </a:solidFill>
              </a:rPr>
              <a:t>El Greco, Laocoonte</a:t>
            </a:r>
            <a:r>
              <a:rPr lang="es-MX" sz="1600"/>
              <a:t> </a:t>
            </a:r>
            <a:endParaRPr lang="es-ES" sz="1600"/>
          </a:p>
        </p:txBody>
      </p:sp>
      <p:sp>
        <p:nvSpPr>
          <p:cNvPr id="83976" name="Text Box 9"/>
          <p:cNvSpPr txBox="1">
            <a:spLocks noChangeArrowheads="1"/>
          </p:cNvSpPr>
          <p:nvPr/>
        </p:nvSpPr>
        <p:spPr bwMode="auto">
          <a:xfrm>
            <a:off x="5508625" y="5373688"/>
            <a:ext cx="2589213" cy="825500"/>
          </a:xfrm>
          <a:prstGeom prst="rect">
            <a:avLst/>
          </a:prstGeom>
          <a:noFill/>
          <a:ln w="9525">
            <a:noFill/>
            <a:miter lim="800000"/>
            <a:headEnd/>
            <a:tailEnd/>
          </a:ln>
        </p:spPr>
        <p:txBody>
          <a:bodyPr wrap="none">
            <a:spAutoFit/>
          </a:bodyPr>
          <a:lstStyle/>
          <a:p>
            <a:r>
              <a:rPr lang="es-MX" sz="1600">
                <a:solidFill>
                  <a:schemeClr val="bg2"/>
                </a:solidFill>
              </a:rPr>
              <a:t>Domenico Ghirlandajo</a:t>
            </a:r>
          </a:p>
          <a:p>
            <a:r>
              <a:rPr lang="es-MX" sz="1600">
                <a:solidFill>
                  <a:schemeClr val="bg2"/>
                </a:solidFill>
              </a:rPr>
              <a:t>Adoración de los Magos,</a:t>
            </a:r>
          </a:p>
          <a:p>
            <a:r>
              <a:rPr lang="es-MX" sz="1600">
                <a:solidFill>
                  <a:schemeClr val="bg2"/>
                </a:solidFill>
              </a:rPr>
              <a:t>1488.</a:t>
            </a:r>
            <a:endParaRPr lang="es-ES" sz="1600">
              <a:solidFill>
                <a:schemeClr val="bg2"/>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84995" name="Rectangle 3"/>
          <p:cNvSpPr>
            <a:spLocks noGrp="1" noChangeArrowheads="1"/>
          </p:cNvSpPr>
          <p:nvPr>
            <p:ph type="body" idx="1"/>
          </p:nvPr>
        </p:nvSpPr>
        <p:spPr>
          <a:xfrm>
            <a:off x="323850" y="1989138"/>
            <a:ext cx="8569325" cy="2808287"/>
          </a:xfrm>
          <a:ln w="76200">
            <a:solidFill>
              <a:srgbClr val="FF0000"/>
            </a:solidFill>
          </a:ln>
        </p:spPr>
        <p:txBody>
          <a:bodyPr/>
          <a:lstStyle/>
          <a:p>
            <a:pPr eaLnBrk="1" hangingPunct="1">
              <a:buFontTx/>
              <a:buNone/>
            </a:pPr>
            <a:r>
              <a:rPr lang="es-MX" smtClean="0">
                <a:solidFill>
                  <a:schemeClr val="bg2"/>
                </a:solidFill>
              </a:rPr>
              <a:t>73. Cualidad que adquiere una obra en la que se plasman colores </a:t>
            </a:r>
            <a:r>
              <a:rPr lang="es-MX" b="1" smtClean="0">
                <a:solidFill>
                  <a:srgbClr val="FF0000"/>
                </a:solidFill>
              </a:rPr>
              <a:t>complementarios.</a:t>
            </a:r>
          </a:p>
          <a:p>
            <a:pPr eaLnBrk="1" hangingPunct="1">
              <a:buFontTx/>
              <a:buNone/>
            </a:pPr>
            <a:r>
              <a:rPr lang="es-MX" smtClean="0">
                <a:solidFill>
                  <a:schemeClr val="bg2"/>
                </a:solidFill>
              </a:rPr>
              <a:t>Una obra que se puede calificar de </a:t>
            </a:r>
            <a:r>
              <a:rPr lang="es-MX" b="1" smtClean="0">
                <a:solidFill>
                  <a:srgbClr val="FF0000"/>
                </a:solidFill>
              </a:rPr>
              <a:t>PASIVA</a:t>
            </a:r>
            <a:r>
              <a:rPr lang="es-MX" smtClean="0">
                <a:solidFill>
                  <a:schemeClr val="bg2"/>
                </a:solidFill>
              </a:rPr>
              <a:t>.</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86019" name="Rectangle 3"/>
          <p:cNvSpPr>
            <a:spLocks noGrp="1" noChangeArrowheads="1"/>
          </p:cNvSpPr>
          <p:nvPr>
            <p:ph type="body" idx="1"/>
          </p:nvPr>
        </p:nvSpPr>
        <p:spPr>
          <a:xfrm>
            <a:off x="395288" y="1844675"/>
            <a:ext cx="8424862" cy="2520950"/>
          </a:xfrm>
          <a:ln w="76200">
            <a:solidFill>
              <a:srgbClr val="FF0000"/>
            </a:solidFill>
          </a:ln>
        </p:spPr>
        <p:txBody>
          <a:bodyPr/>
          <a:lstStyle/>
          <a:p>
            <a:pPr eaLnBrk="1" hangingPunct="1">
              <a:buFontTx/>
              <a:buNone/>
            </a:pPr>
            <a:r>
              <a:rPr lang="es-MX" smtClean="0">
                <a:solidFill>
                  <a:schemeClr val="bg2"/>
                </a:solidFill>
              </a:rPr>
              <a:t>74. Cualidad que adquiere una obra en la que se plasman colores </a:t>
            </a:r>
            <a:r>
              <a:rPr lang="es-MX" b="1" smtClean="0">
                <a:solidFill>
                  <a:srgbClr val="FF0000"/>
                </a:solidFill>
              </a:rPr>
              <a:t>opuestos</a:t>
            </a:r>
            <a:r>
              <a:rPr lang="es-MX" smtClean="0">
                <a:solidFill>
                  <a:schemeClr val="bg2"/>
                </a:solidFill>
              </a:rPr>
              <a:t>.</a:t>
            </a:r>
          </a:p>
          <a:p>
            <a:pPr eaLnBrk="1" hangingPunct="1">
              <a:buFontTx/>
              <a:buNone/>
            </a:pPr>
            <a:r>
              <a:rPr lang="es-MX" smtClean="0">
                <a:solidFill>
                  <a:schemeClr val="bg2"/>
                </a:solidFill>
              </a:rPr>
              <a:t>Una obra </a:t>
            </a:r>
            <a:r>
              <a:rPr lang="es-MX" b="1" smtClean="0">
                <a:solidFill>
                  <a:srgbClr val="FF0000"/>
                </a:solidFill>
              </a:rPr>
              <a:t>ACTIVA Y AGRESIVA</a:t>
            </a:r>
            <a:r>
              <a:rPr lang="es-MX" smtClean="0">
                <a:solidFill>
                  <a:srgbClr val="FF0000"/>
                </a:solidFill>
              </a:rPr>
              <a:t>.</a:t>
            </a:r>
            <a:endParaRPr lang="es-ES" smtClean="0">
              <a:solidFill>
                <a:srgbClr val="FF0000"/>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87043" name="Rectangle 3"/>
          <p:cNvSpPr>
            <a:spLocks noGrp="1" noChangeArrowheads="1"/>
          </p:cNvSpPr>
          <p:nvPr>
            <p:ph type="body" idx="1"/>
          </p:nvPr>
        </p:nvSpPr>
        <p:spPr>
          <a:xfrm>
            <a:off x="179388" y="1268413"/>
            <a:ext cx="8640762" cy="4897437"/>
          </a:xfrm>
          <a:ln w="76200">
            <a:solidFill>
              <a:srgbClr val="FF0000"/>
            </a:solidFill>
          </a:ln>
        </p:spPr>
        <p:txBody>
          <a:bodyPr/>
          <a:lstStyle/>
          <a:p>
            <a:pPr eaLnBrk="1" hangingPunct="1">
              <a:buFontTx/>
              <a:buNone/>
            </a:pPr>
            <a:r>
              <a:rPr lang="es-MX" sz="2800" smtClean="0">
                <a:solidFill>
                  <a:schemeClr val="bg2"/>
                </a:solidFill>
              </a:rPr>
              <a:t>75. Establece la diferencia entre el mundo actual y el resto de las épocas de la Historia de Arte en cuanto al empleo de los colores.</a:t>
            </a:r>
            <a:endParaRPr lang="es-ES" sz="2800" smtClean="0">
              <a:solidFill>
                <a:schemeClr val="bg2"/>
              </a:solidFill>
            </a:endParaRPr>
          </a:p>
          <a:p>
            <a:pPr eaLnBrk="1" hangingPunct="1">
              <a:buFontTx/>
              <a:buNone/>
            </a:pPr>
            <a:r>
              <a:rPr lang="es-MX" smtClean="0">
                <a:solidFill>
                  <a:schemeClr val="bg2"/>
                </a:solidFill>
              </a:rPr>
              <a:t>La Historia del Arte nos enseña la complementariedad de los colores en todas las obras, en la actualidad se permiten formulaciones en las que la ruptura de la lógica tonal se convierte en artística.</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88067" name="Rectangle 3"/>
          <p:cNvSpPr>
            <a:spLocks noGrp="1" noChangeArrowheads="1"/>
          </p:cNvSpPr>
          <p:nvPr>
            <p:ph type="body" idx="1"/>
          </p:nvPr>
        </p:nvSpPr>
        <p:spPr>
          <a:xfrm>
            <a:off x="179388" y="1268413"/>
            <a:ext cx="8640762" cy="4537075"/>
          </a:xfrm>
          <a:ln w="76200">
            <a:solidFill>
              <a:srgbClr val="FF0000"/>
            </a:solidFill>
          </a:ln>
        </p:spPr>
        <p:txBody>
          <a:bodyPr/>
          <a:lstStyle/>
          <a:p>
            <a:pPr eaLnBrk="1" hangingPunct="1">
              <a:lnSpc>
                <a:spcPct val="90000"/>
              </a:lnSpc>
              <a:buFontTx/>
              <a:buNone/>
            </a:pPr>
            <a:r>
              <a:rPr lang="es-MX" sz="2800" smtClean="0">
                <a:solidFill>
                  <a:schemeClr val="bg2"/>
                </a:solidFill>
              </a:rPr>
              <a:t>76. ¿Cuál es la diferencia entre la formulación pictórica del Impresionismo y la del Expresionismo?</a:t>
            </a:r>
            <a:endParaRPr lang="es-ES" sz="2800" smtClean="0">
              <a:solidFill>
                <a:schemeClr val="bg2"/>
              </a:solidFill>
            </a:endParaRPr>
          </a:p>
          <a:p>
            <a:pPr eaLnBrk="1" hangingPunct="1">
              <a:lnSpc>
                <a:spcPct val="90000"/>
              </a:lnSpc>
              <a:buFontTx/>
              <a:buNone/>
            </a:pPr>
            <a:r>
              <a:rPr lang="es-MX" b="1" smtClean="0">
                <a:solidFill>
                  <a:srgbClr val="FF0000"/>
                </a:solidFill>
              </a:rPr>
              <a:t>Impresionismo</a:t>
            </a:r>
            <a:r>
              <a:rPr lang="es-MX" smtClean="0">
                <a:solidFill>
                  <a:schemeClr val="bg2"/>
                </a:solidFill>
              </a:rPr>
              <a:t>.- el </a:t>
            </a:r>
            <a:r>
              <a:rPr lang="es-MX" b="1" smtClean="0">
                <a:solidFill>
                  <a:srgbClr val="FF0000"/>
                </a:solidFill>
              </a:rPr>
              <a:t>color</a:t>
            </a:r>
            <a:r>
              <a:rPr lang="es-MX" smtClean="0">
                <a:solidFill>
                  <a:schemeClr val="bg2"/>
                </a:solidFill>
              </a:rPr>
              <a:t> es el elemento principal, la ausencia de no-color (el negro) era condición indispensable.</a:t>
            </a:r>
          </a:p>
          <a:p>
            <a:pPr eaLnBrk="1" hangingPunct="1">
              <a:lnSpc>
                <a:spcPct val="90000"/>
              </a:lnSpc>
              <a:buFontTx/>
              <a:buNone/>
            </a:pPr>
            <a:r>
              <a:rPr lang="es-MX" b="1" smtClean="0">
                <a:solidFill>
                  <a:srgbClr val="FF0000"/>
                </a:solidFill>
              </a:rPr>
              <a:t>Expresionistas</a:t>
            </a:r>
            <a:r>
              <a:rPr lang="es-MX" smtClean="0">
                <a:solidFill>
                  <a:schemeClr val="bg2"/>
                </a:solidFill>
              </a:rPr>
              <a:t>.- el </a:t>
            </a:r>
            <a:r>
              <a:rPr lang="es-MX" b="1" smtClean="0">
                <a:solidFill>
                  <a:srgbClr val="FF0000"/>
                </a:solidFill>
              </a:rPr>
              <a:t>negro</a:t>
            </a:r>
            <a:r>
              <a:rPr lang="es-MX" smtClean="0">
                <a:solidFill>
                  <a:schemeClr val="bg2"/>
                </a:solidFill>
              </a:rPr>
              <a:t> se convirtió en color expresivo de estados de ánimo depresivos.</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89091" name="Rectangle 3"/>
          <p:cNvSpPr>
            <a:spLocks noGrp="1" noChangeArrowheads="1"/>
          </p:cNvSpPr>
          <p:nvPr>
            <p:ph type="body" idx="1"/>
          </p:nvPr>
        </p:nvSpPr>
        <p:spPr>
          <a:xfrm>
            <a:off x="250825" y="1052513"/>
            <a:ext cx="8569325" cy="5040312"/>
          </a:xfrm>
          <a:ln w="76200">
            <a:solidFill>
              <a:srgbClr val="FF0000"/>
            </a:solidFill>
          </a:ln>
        </p:spPr>
        <p:txBody>
          <a:bodyPr/>
          <a:lstStyle/>
          <a:p>
            <a:pPr eaLnBrk="1" hangingPunct="1">
              <a:buFontTx/>
              <a:buNone/>
            </a:pPr>
            <a:r>
              <a:rPr lang="es-MX" sz="2800" smtClean="0">
                <a:solidFill>
                  <a:schemeClr val="bg2"/>
                </a:solidFill>
              </a:rPr>
              <a:t>En el </a:t>
            </a:r>
            <a:r>
              <a:rPr lang="es-MX" sz="2800" b="1" smtClean="0">
                <a:solidFill>
                  <a:srgbClr val="FF0000"/>
                </a:solidFill>
              </a:rPr>
              <a:t>impresionismo </a:t>
            </a:r>
          </a:p>
          <a:p>
            <a:pPr eaLnBrk="1" hangingPunct="1">
              <a:buFontTx/>
              <a:buNone/>
            </a:pPr>
            <a:r>
              <a:rPr lang="es-MX" sz="2800" smtClean="0">
                <a:solidFill>
                  <a:schemeClr val="bg2"/>
                </a:solidFill>
              </a:rPr>
              <a:t>el color era el elemento </a:t>
            </a:r>
          </a:p>
          <a:p>
            <a:pPr eaLnBrk="1" hangingPunct="1">
              <a:buFontTx/>
              <a:buNone/>
            </a:pPr>
            <a:r>
              <a:rPr lang="es-MX" sz="2800" smtClean="0">
                <a:solidFill>
                  <a:schemeClr val="bg2"/>
                </a:solidFill>
              </a:rPr>
              <a:t>principal. La ausencia </a:t>
            </a:r>
          </a:p>
          <a:p>
            <a:pPr eaLnBrk="1" hangingPunct="1">
              <a:buFontTx/>
              <a:buNone/>
            </a:pPr>
            <a:r>
              <a:rPr lang="es-MX" sz="2800" smtClean="0">
                <a:solidFill>
                  <a:schemeClr val="bg2"/>
                </a:solidFill>
              </a:rPr>
              <a:t>del negro (no color) es </a:t>
            </a:r>
          </a:p>
          <a:p>
            <a:pPr eaLnBrk="1" hangingPunct="1">
              <a:buFontTx/>
              <a:buNone/>
            </a:pPr>
            <a:r>
              <a:rPr lang="es-MX" sz="2800" smtClean="0">
                <a:solidFill>
                  <a:schemeClr val="bg2"/>
                </a:solidFill>
              </a:rPr>
              <a:t>condicionante </a:t>
            </a:r>
          </a:p>
          <a:p>
            <a:pPr eaLnBrk="1" hangingPunct="1">
              <a:buFontTx/>
              <a:buNone/>
            </a:pPr>
            <a:r>
              <a:rPr lang="es-MX" sz="2800" smtClean="0">
                <a:solidFill>
                  <a:schemeClr val="bg2"/>
                </a:solidFill>
              </a:rPr>
              <a:t>indispensable.</a:t>
            </a:r>
            <a:endParaRPr lang="es-ES" sz="2800" smtClean="0">
              <a:solidFill>
                <a:schemeClr val="bg2"/>
              </a:solidFill>
            </a:endParaRPr>
          </a:p>
        </p:txBody>
      </p:sp>
      <p:pic>
        <p:nvPicPr>
          <p:cNvPr id="89092" name="Picture 5" descr="ensayodefiguraenpleinaiqw3.jpg"/>
          <p:cNvPicPr>
            <a:picLocks noChangeAspect="1" noChangeArrowheads="1"/>
          </p:cNvPicPr>
          <p:nvPr/>
        </p:nvPicPr>
        <p:blipFill>
          <a:blip r:embed="rId2" cstate="print"/>
          <a:srcRect/>
          <a:stretch>
            <a:fillRect/>
          </a:stretch>
        </p:blipFill>
        <p:spPr bwMode="auto">
          <a:xfrm>
            <a:off x="4932363" y="476250"/>
            <a:ext cx="3925887" cy="5905500"/>
          </a:xfrm>
          <a:prstGeom prst="rect">
            <a:avLst/>
          </a:prstGeom>
          <a:noFill/>
          <a:ln w="76200">
            <a:solidFill>
              <a:srgbClr val="0000FF"/>
            </a:solid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90115" name="Rectangle 3"/>
          <p:cNvSpPr>
            <a:spLocks noGrp="1" noChangeArrowheads="1"/>
          </p:cNvSpPr>
          <p:nvPr>
            <p:ph type="body" idx="1"/>
          </p:nvPr>
        </p:nvSpPr>
        <p:spPr>
          <a:xfrm>
            <a:off x="179388" y="1125538"/>
            <a:ext cx="8569325" cy="5040312"/>
          </a:xfrm>
          <a:ln w="76200">
            <a:solidFill>
              <a:srgbClr val="FF0000"/>
            </a:solidFill>
          </a:ln>
        </p:spPr>
        <p:txBody>
          <a:bodyPr/>
          <a:lstStyle/>
          <a:p>
            <a:pPr eaLnBrk="1" hangingPunct="1">
              <a:buFontTx/>
              <a:buNone/>
            </a:pPr>
            <a:r>
              <a:rPr lang="es-MX" sz="2800" smtClean="0">
                <a:solidFill>
                  <a:schemeClr val="bg2"/>
                </a:solidFill>
              </a:rPr>
              <a:t>Con los </a:t>
            </a:r>
            <a:r>
              <a:rPr lang="es-MX" sz="2800" b="1" smtClean="0">
                <a:solidFill>
                  <a:srgbClr val="FF0000"/>
                </a:solidFill>
              </a:rPr>
              <a:t>expresionistas </a:t>
            </a:r>
          </a:p>
          <a:p>
            <a:pPr eaLnBrk="1" hangingPunct="1">
              <a:buFontTx/>
              <a:buNone/>
            </a:pPr>
            <a:r>
              <a:rPr lang="es-MX" sz="2800" smtClean="0">
                <a:solidFill>
                  <a:schemeClr val="bg2"/>
                </a:solidFill>
              </a:rPr>
              <a:t>El negro se</a:t>
            </a:r>
          </a:p>
          <a:p>
            <a:pPr eaLnBrk="1" hangingPunct="1">
              <a:buFontTx/>
              <a:buNone/>
            </a:pPr>
            <a:r>
              <a:rPr lang="es-MX" sz="2800" smtClean="0">
                <a:solidFill>
                  <a:schemeClr val="bg2"/>
                </a:solidFill>
              </a:rPr>
              <a:t>convirtió en el</a:t>
            </a:r>
          </a:p>
          <a:p>
            <a:pPr eaLnBrk="1" hangingPunct="1">
              <a:buFontTx/>
              <a:buNone/>
            </a:pPr>
            <a:r>
              <a:rPr lang="es-MX" sz="2800" smtClean="0">
                <a:solidFill>
                  <a:schemeClr val="bg2"/>
                </a:solidFill>
              </a:rPr>
              <a:t>color expresivo</a:t>
            </a:r>
          </a:p>
          <a:p>
            <a:pPr eaLnBrk="1" hangingPunct="1">
              <a:buFontTx/>
              <a:buNone/>
            </a:pPr>
            <a:r>
              <a:rPr lang="es-MX" sz="2800" smtClean="0">
                <a:solidFill>
                  <a:schemeClr val="bg2"/>
                </a:solidFill>
              </a:rPr>
              <a:t>de estados de</a:t>
            </a:r>
          </a:p>
          <a:p>
            <a:pPr eaLnBrk="1" hangingPunct="1">
              <a:buFontTx/>
              <a:buNone/>
            </a:pPr>
            <a:r>
              <a:rPr lang="es-MX" sz="2800" smtClean="0">
                <a:solidFill>
                  <a:schemeClr val="bg2"/>
                </a:solidFill>
              </a:rPr>
              <a:t>ánimo </a:t>
            </a:r>
          </a:p>
          <a:p>
            <a:pPr eaLnBrk="1" hangingPunct="1">
              <a:buFontTx/>
              <a:buNone/>
            </a:pPr>
            <a:r>
              <a:rPr lang="es-MX" sz="2800" smtClean="0">
                <a:solidFill>
                  <a:schemeClr val="bg2"/>
                </a:solidFill>
              </a:rPr>
              <a:t>depresivos.</a:t>
            </a:r>
            <a:endParaRPr lang="es-ES" sz="2800" smtClean="0">
              <a:solidFill>
                <a:schemeClr val="bg2"/>
              </a:solidFill>
            </a:endParaRPr>
          </a:p>
        </p:txBody>
      </p:sp>
      <p:pic>
        <p:nvPicPr>
          <p:cNvPr id="90116" name="Picture 5" descr="Angustia"/>
          <p:cNvPicPr>
            <a:picLocks noChangeAspect="1" noChangeArrowheads="1"/>
          </p:cNvPicPr>
          <p:nvPr/>
        </p:nvPicPr>
        <p:blipFill>
          <a:blip r:embed="rId2" cstate="print"/>
          <a:srcRect/>
          <a:stretch>
            <a:fillRect/>
          </a:stretch>
        </p:blipFill>
        <p:spPr bwMode="auto">
          <a:xfrm>
            <a:off x="4427538" y="692150"/>
            <a:ext cx="4202112" cy="5553075"/>
          </a:xfrm>
          <a:prstGeom prst="rect">
            <a:avLst/>
          </a:prstGeom>
          <a:noFill/>
          <a:ln w="76200">
            <a:solidFill>
              <a:srgbClr val="0000FF"/>
            </a:solid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91139"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mtClean="0">
                <a:solidFill>
                  <a:schemeClr val="bg2"/>
                </a:solidFill>
              </a:rPr>
              <a:t>77. Observa las imágenes de este tema y las del anterior para que encuentres otros ejemplos de composiciones cerradas, abiertas, unitarias y no unitarias (cuando menos una obra por cada composición).</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92163" name="Rectangle 3"/>
          <p:cNvSpPr>
            <a:spLocks noGrp="1" noChangeArrowheads="1"/>
          </p:cNvSpPr>
          <p:nvPr>
            <p:ph type="body" idx="1"/>
          </p:nvPr>
        </p:nvSpPr>
        <p:spPr>
          <a:xfrm>
            <a:off x="395288" y="1268413"/>
            <a:ext cx="8424862" cy="4537075"/>
          </a:xfrm>
          <a:ln w="76200">
            <a:solidFill>
              <a:srgbClr val="FF0000"/>
            </a:solidFill>
          </a:ln>
        </p:spPr>
        <p:txBody>
          <a:bodyPr/>
          <a:lstStyle/>
          <a:p>
            <a:pPr eaLnBrk="1" hangingPunct="1">
              <a:buFontTx/>
              <a:buNone/>
            </a:pPr>
            <a:r>
              <a:rPr lang="es-MX" sz="2800" smtClean="0">
                <a:solidFill>
                  <a:schemeClr val="bg2"/>
                </a:solidFill>
              </a:rPr>
              <a:t>78. Anota la diferencia entre la iluminación que se emplea en el Renacimiento y la del Barroco.</a:t>
            </a:r>
          </a:p>
          <a:p>
            <a:pPr eaLnBrk="1" hangingPunct="1">
              <a:buFontTx/>
              <a:buNone/>
            </a:pPr>
            <a:r>
              <a:rPr lang="es-MX" smtClean="0">
                <a:solidFill>
                  <a:schemeClr val="bg2"/>
                </a:solidFill>
              </a:rPr>
              <a:t>Renacimiento.- usa luz intensa en los primeros planos y disminuye gradualmente hacia el fondo.</a:t>
            </a:r>
          </a:p>
          <a:p>
            <a:pPr eaLnBrk="1" hangingPunct="1">
              <a:buFontTx/>
              <a:buNone/>
            </a:pPr>
            <a:r>
              <a:rPr lang="es-MX" smtClean="0">
                <a:solidFill>
                  <a:schemeClr val="bg2"/>
                </a:solidFill>
              </a:rPr>
              <a:t>Barroco.- tenebrismo, las figuras iluminadas se recortan sobre un fondo oscuro.</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0243" name="Rectangle 3"/>
          <p:cNvSpPr>
            <a:spLocks noGrp="1" noChangeArrowheads="1"/>
          </p:cNvSpPr>
          <p:nvPr>
            <p:ph type="body" idx="1"/>
          </p:nvPr>
        </p:nvSpPr>
        <p:spPr>
          <a:xfrm>
            <a:off x="900113" y="1196975"/>
            <a:ext cx="7416800" cy="3529013"/>
          </a:xfrm>
          <a:ln w="76200">
            <a:solidFill>
              <a:srgbClr val="FF0000"/>
            </a:solidFill>
          </a:ln>
        </p:spPr>
        <p:txBody>
          <a:bodyPr/>
          <a:lstStyle/>
          <a:p>
            <a:pPr eaLnBrk="1" hangingPunct="1">
              <a:buFontTx/>
              <a:buNone/>
            </a:pPr>
            <a:r>
              <a:rPr lang="es-MX" smtClean="0">
                <a:solidFill>
                  <a:schemeClr val="bg2"/>
                </a:solidFill>
              </a:rPr>
              <a:t>49. ¿Qué es la </a:t>
            </a:r>
            <a:r>
              <a:rPr lang="es-MX" b="1" smtClean="0">
                <a:solidFill>
                  <a:srgbClr val="FF0000"/>
                </a:solidFill>
              </a:rPr>
              <a:t>perspectiva</a:t>
            </a:r>
            <a:r>
              <a:rPr lang="es-MX" smtClean="0">
                <a:solidFill>
                  <a:schemeClr val="bg2"/>
                </a:solidFill>
              </a:rPr>
              <a:t>?</a:t>
            </a:r>
          </a:p>
          <a:p>
            <a:pPr eaLnBrk="1" hangingPunct="1">
              <a:buFontTx/>
              <a:buNone/>
            </a:pPr>
            <a:endParaRPr lang="es-MX" smtClean="0">
              <a:solidFill>
                <a:schemeClr val="bg2"/>
              </a:solidFill>
            </a:endParaRPr>
          </a:p>
          <a:p>
            <a:pPr eaLnBrk="1" hangingPunct="1">
              <a:buFontTx/>
              <a:buNone/>
            </a:pPr>
            <a:r>
              <a:rPr lang="es-MX" smtClean="0">
                <a:solidFill>
                  <a:schemeClr val="bg2"/>
                </a:solidFill>
              </a:rPr>
              <a:t>	Es la manera que hace posible la visualización del espacio pictórico.</a:t>
            </a:r>
            <a:endParaRPr lang="es-ES" smtClean="0">
              <a:solidFill>
                <a:schemeClr val="bg2"/>
              </a:solidFill>
            </a:endParaRPr>
          </a:p>
        </p:txBody>
      </p:sp>
      <p:pic>
        <p:nvPicPr>
          <p:cNvPr id="10244" name="Picture 5" descr="perspectiva2"/>
          <p:cNvPicPr>
            <a:picLocks noChangeAspect="1" noChangeArrowheads="1"/>
          </p:cNvPicPr>
          <p:nvPr/>
        </p:nvPicPr>
        <p:blipFill>
          <a:blip r:embed="rId2" cstate="print"/>
          <a:srcRect/>
          <a:stretch>
            <a:fillRect/>
          </a:stretch>
        </p:blipFill>
        <p:spPr bwMode="auto">
          <a:xfrm>
            <a:off x="4572000" y="3716338"/>
            <a:ext cx="2857500" cy="2857500"/>
          </a:xfrm>
          <a:prstGeom prst="rect">
            <a:avLst/>
          </a:prstGeom>
          <a:noFill/>
          <a:ln w="76200">
            <a:solidFill>
              <a:srgbClr val="FFFF00"/>
            </a:solidFill>
            <a:miter lim="800000"/>
            <a:headEnd/>
            <a:tailEnd/>
          </a:ln>
        </p:spPr>
      </p:pic>
      <p:sp>
        <p:nvSpPr>
          <p:cNvPr id="10245" name="TextBox 6"/>
          <p:cNvSpPr txBox="1">
            <a:spLocks noChangeArrowheads="1"/>
          </p:cNvSpPr>
          <p:nvPr/>
        </p:nvSpPr>
        <p:spPr bwMode="auto">
          <a:xfrm>
            <a:off x="539750" y="5589588"/>
            <a:ext cx="2232025" cy="368300"/>
          </a:xfrm>
          <a:prstGeom prst="rect">
            <a:avLst/>
          </a:prstGeom>
          <a:noFill/>
          <a:ln w="57150">
            <a:solidFill>
              <a:srgbClr val="FF0000"/>
            </a:solidFill>
            <a:miter lim="800000"/>
            <a:headEnd/>
            <a:tailEnd/>
          </a:ln>
        </p:spPr>
        <p:txBody>
          <a:bodyPr>
            <a:spAutoFit/>
          </a:bodyPr>
          <a:lstStyle/>
          <a:p>
            <a:r>
              <a:rPr lang="es-MX">
                <a:solidFill>
                  <a:srgbClr val="FF0000"/>
                </a:solidFill>
              </a:rPr>
              <a:t>ACTIVIDAD I.5  C)</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93187" name="Rectangle 3"/>
          <p:cNvSpPr>
            <a:spLocks noGrp="1" noChangeArrowheads="1"/>
          </p:cNvSpPr>
          <p:nvPr>
            <p:ph type="body" idx="1"/>
          </p:nvPr>
        </p:nvSpPr>
        <p:spPr>
          <a:xfrm>
            <a:off x="395288" y="1484313"/>
            <a:ext cx="8424862" cy="3889375"/>
          </a:xfrm>
          <a:ln w="76200">
            <a:solidFill>
              <a:srgbClr val="FF0000"/>
            </a:solidFill>
          </a:ln>
        </p:spPr>
        <p:txBody>
          <a:bodyPr/>
          <a:lstStyle/>
          <a:p>
            <a:pPr eaLnBrk="1" hangingPunct="1">
              <a:buFontTx/>
              <a:buNone/>
            </a:pPr>
            <a:r>
              <a:rPr lang="es-MX" b="1" smtClean="0">
                <a:solidFill>
                  <a:srgbClr val="FF0000"/>
                </a:solidFill>
              </a:rPr>
              <a:t>La Luz</a:t>
            </a:r>
            <a:r>
              <a:rPr lang="es-MX" smtClean="0">
                <a:solidFill>
                  <a:schemeClr val="bg2"/>
                </a:solidFill>
              </a:rPr>
              <a:t> es un factor determinante en la composición.</a:t>
            </a:r>
            <a:endParaRPr lang="es-ES" smtClean="0">
              <a:solidFill>
                <a:schemeClr val="bg2"/>
              </a:solidFill>
            </a:endParaRPr>
          </a:p>
          <a:p>
            <a:pPr eaLnBrk="1" hangingPunct="1">
              <a:buFontTx/>
              <a:buNone/>
            </a:pPr>
            <a:r>
              <a:rPr lang="es-MX" smtClean="0">
                <a:solidFill>
                  <a:schemeClr val="bg2"/>
                </a:solidFill>
              </a:rPr>
              <a:t>Cuando se analiza un cuadro o dibujo, interesa su </a:t>
            </a:r>
            <a:r>
              <a:rPr lang="es-MX" b="1" smtClean="0">
                <a:solidFill>
                  <a:srgbClr val="FF0000"/>
                </a:solidFill>
              </a:rPr>
              <a:t>luz propia</a:t>
            </a:r>
            <a:r>
              <a:rPr lang="es-MX" smtClean="0">
                <a:solidFill>
                  <a:schemeClr val="bg2"/>
                </a:solidFill>
              </a:rPr>
              <a:t> o </a:t>
            </a:r>
            <a:r>
              <a:rPr lang="es-MX" b="1" smtClean="0">
                <a:solidFill>
                  <a:srgbClr val="FF0000"/>
                </a:solidFill>
              </a:rPr>
              <a:t>autónoma</a:t>
            </a:r>
            <a:r>
              <a:rPr lang="es-MX" smtClean="0">
                <a:solidFill>
                  <a:schemeClr val="bg2"/>
                </a:solidFill>
              </a:rPr>
              <a:t>.</a:t>
            </a:r>
            <a:endParaRPr lang="es-ES" smtClean="0">
              <a:solidFill>
                <a:schemeClr val="bg2"/>
              </a:solidFill>
            </a:endParaRPr>
          </a:p>
          <a:p>
            <a:pPr eaLnBrk="1" hangingPunct="1">
              <a:buFontTx/>
              <a:buNone/>
            </a:pPr>
            <a:r>
              <a:rPr lang="es-MX" smtClean="0">
                <a:solidFill>
                  <a:schemeClr val="bg2"/>
                </a:solidFill>
              </a:rPr>
              <a:t>El binomio  luz – color  es indispensable para valorar una composición.</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94211" name="Rectangle 3"/>
          <p:cNvSpPr>
            <a:spLocks noGrp="1" noChangeArrowheads="1"/>
          </p:cNvSpPr>
          <p:nvPr>
            <p:ph type="body" idx="1"/>
          </p:nvPr>
        </p:nvSpPr>
        <p:spPr>
          <a:xfrm>
            <a:off x="611188" y="1557338"/>
            <a:ext cx="7993062" cy="3313112"/>
          </a:xfrm>
          <a:ln w="76200">
            <a:solidFill>
              <a:srgbClr val="FF0000"/>
            </a:solidFill>
          </a:ln>
        </p:spPr>
        <p:txBody>
          <a:bodyPr/>
          <a:lstStyle/>
          <a:p>
            <a:pPr eaLnBrk="1" hangingPunct="1">
              <a:buFontTx/>
              <a:buNone/>
            </a:pPr>
            <a:r>
              <a:rPr lang="es-MX" smtClean="0">
                <a:solidFill>
                  <a:schemeClr val="bg2"/>
                </a:solidFill>
              </a:rPr>
              <a:t>79. Elabora esquemas, en los que cada elemento vaya definido o comentado, sobre la clasificación de la luz según su distribución, origen y de manera globalizadora.</a:t>
            </a:r>
            <a:endParaRPr lang="es-ES" smtClean="0">
              <a:solidFill>
                <a:schemeClr val="bg2"/>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95235" name="Rectangle 3"/>
          <p:cNvSpPr>
            <a:spLocks noGrp="1" noChangeArrowheads="1"/>
          </p:cNvSpPr>
          <p:nvPr>
            <p:ph type="body" idx="1"/>
          </p:nvPr>
        </p:nvSpPr>
        <p:spPr>
          <a:xfrm>
            <a:off x="395288" y="1844675"/>
            <a:ext cx="8424862" cy="4752975"/>
          </a:xfrm>
          <a:ln w="76200">
            <a:solidFill>
              <a:srgbClr val="FF0000"/>
            </a:solidFill>
          </a:ln>
        </p:spPr>
        <p:txBody>
          <a:bodyPr/>
          <a:lstStyle/>
          <a:p>
            <a:pPr eaLnBrk="1" hangingPunct="1">
              <a:lnSpc>
                <a:spcPct val="90000"/>
              </a:lnSpc>
              <a:buFontTx/>
              <a:buNone/>
            </a:pPr>
            <a:r>
              <a:rPr lang="es-MX" smtClean="0">
                <a:solidFill>
                  <a:schemeClr val="bg2"/>
                </a:solidFill>
              </a:rPr>
              <a:t>					        </a:t>
            </a:r>
            <a:r>
              <a:rPr lang="es-MX" sz="2800" smtClean="0">
                <a:solidFill>
                  <a:schemeClr val="bg2"/>
                </a:solidFill>
              </a:rPr>
              <a:t>románico</a:t>
            </a:r>
          </a:p>
          <a:p>
            <a:pPr eaLnBrk="1" hangingPunct="1">
              <a:lnSpc>
                <a:spcPct val="90000"/>
              </a:lnSpc>
              <a:buFontTx/>
              <a:buNone/>
            </a:pPr>
            <a:r>
              <a:rPr lang="es-MX" sz="2800" smtClean="0">
                <a:solidFill>
                  <a:schemeClr val="bg2"/>
                </a:solidFill>
              </a:rPr>
              <a:t>			 homogénea	gótico</a:t>
            </a:r>
          </a:p>
          <a:p>
            <a:pPr eaLnBrk="1" hangingPunct="1">
              <a:lnSpc>
                <a:spcPct val="90000"/>
              </a:lnSpc>
              <a:buFontTx/>
              <a:buNone/>
            </a:pPr>
            <a:r>
              <a:rPr lang="es-MX" sz="2800" b="1" smtClean="0">
                <a:solidFill>
                  <a:srgbClr val="FF0000"/>
                </a:solidFill>
              </a:rPr>
              <a:t> </a:t>
            </a:r>
            <a:r>
              <a:rPr lang="es-MX" sz="2800" smtClean="0">
                <a:solidFill>
                  <a:schemeClr val="bg2"/>
                </a:solidFill>
              </a:rPr>
              <a:t>                                             renacimiento</a:t>
            </a:r>
          </a:p>
          <a:p>
            <a:pPr eaLnBrk="1" hangingPunct="1">
              <a:lnSpc>
                <a:spcPct val="90000"/>
              </a:lnSpc>
              <a:buFontTx/>
              <a:buNone/>
            </a:pPr>
            <a:r>
              <a:rPr lang="es-MX" smtClean="0">
                <a:solidFill>
                  <a:schemeClr val="bg2"/>
                </a:solidFill>
              </a:rPr>
              <a:t>				</a:t>
            </a:r>
          </a:p>
          <a:p>
            <a:pPr eaLnBrk="1" hangingPunct="1">
              <a:lnSpc>
                <a:spcPct val="90000"/>
              </a:lnSpc>
              <a:buFontTx/>
              <a:buNone/>
            </a:pPr>
            <a:r>
              <a:rPr lang="es-MX" sz="2800" smtClean="0">
                <a:solidFill>
                  <a:schemeClr val="bg2"/>
                </a:solidFill>
              </a:rPr>
              <a:t>   	</a:t>
            </a:r>
            <a:r>
              <a:rPr lang="es-MX" sz="2800" b="1" smtClean="0">
                <a:solidFill>
                  <a:srgbClr val="FF0000"/>
                </a:solidFill>
              </a:rPr>
              <a:t>LUZ</a:t>
            </a:r>
            <a:r>
              <a:rPr lang="es-MX" sz="2800" smtClean="0">
                <a:solidFill>
                  <a:schemeClr val="bg2"/>
                </a:solidFill>
              </a:rPr>
              <a:t> 	dual </a:t>
            </a:r>
            <a:r>
              <a:rPr lang="es-MX" smtClean="0">
                <a:solidFill>
                  <a:schemeClr val="bg2"/>
                </a:solidFill>
              </a:rPr>
              <a:t>    </a:t>
            </a:r>
            <a:r>
              <a:rPr lang="es-MX" sz="2800" smtClean="0">
                <a:solidFill>
                  <a:schemeClr val="bg2"/>
                </a:solidFill>
              </a:rPr>
              <a:t>el fondo oscuro potencia figuras</a:t>
            </a:r>
          </a:p>
          <a:p>
            <a:pPr eaLnBrk="1" hangingPunct="1">
              <a:lnSpc>
                <a:spcPct val="90000"/>
              </a:lnSpc>
              <a:buFontTx/>
              <a:buNone/>
            </a:pPr>
            <a:r>
              <a:rPr lang="es-MX" sz="2800" smtClean="0">
                <a:solidFill>
                  <a:schemeClr val="bg2"/>
                </a:solidFill>
              </a:rPr>
              <a:t>	                            del primer término.</a:t>
            </a:r>
          </a:p>
          <a:p>
            <a:pPr eaLnBrk="1" hangingPunct="1">
              <a:lnSpc>
                <a:spcPct val="90000"/>
              </a:lnSpc>
              <a:buFontTx/>
              <a:buNone/>
            </a:pPr>
            <a:r>
              <a:rPr lang="es-MX" sz="2800" smtClean="0">
                <a:solidFill>
                  <a:schemeClr val="bg2"/>
                </a:solidFill>
              </a:rPr>
              <a:t>				    </a:t>
            </a:r>
          </a:p>
          <a:p>
            <a:pPr eaLnBrk="1" hangingPunct="1">
              <a:lnSpc>
                <a:spcPct val="90000"/>
              </a:lnSpc>
              <a:buFontTx/>
              <a:buNone/>
            </a:pPr>
            <a:endParaRPr lang="es-MX" smtClean="0">
              <a:solidFill>
                <a:schemeClr val="bg2"/>
              </a:solidFill>
            </a:endParaRPr>
          </a:p>
          <a:p>
            <a:pPr eaLnBrk="1" hangingPunct="1">
              <a:lnSpc>
                <a:spcPct val="90000"/>
              </a:lnSpc>
              <a:buFontTx/>
              <a:buNone/>
            </a:pPr>
            <a:r>
              <a:rPr lang="es-MX" smtClean="0">
                <a:solidFill>
                  <a:schemeClr val="bg2"/>
                </a:solidFill>
              </a:rPr>
              <a:t>			  </a:t>
            </a:r>
            <a:r>
              <a:rPr lang="es-MX" sz="2800" smtClean="0">
                <a:solidFill>
                  <a:schemeClr val="bg2"/>
                </a:solidFill>
              </a:rPr>
              <a:t>insertiva</a:t>
            </a:r>
            <a:r>
              <a:rPr lang="es-MX" smtClean="0">
                <a:solidFill>
                  <a:schemeClr val="bg2"/>
                </a:solidFill>
              </a:rPr>
              <a:t>  </a:t>
            </a:r>
            <a:r>
              <a:rPr lang="es-MX" sz="2800" smtClean="0">
                <a:solidFill>
                  <a:schemeClr val="bg2"/>
                </a:solidFill>
              </a:rPr>
              <a:t>relación luz sombra.</a:t>
            </a:r>
            <a:endParaRPr lang="es-ES" smtClean="0">
              <a:solidFill>
                <a:schemeClr val="bg2"/>
              </a:solidFill>
            </a:endParaRPr>
          </a:p>
        </p:txBody>
      </p:sp>
      <p:sp>
        <p:nvSpPr>
          <p:cNvPr id="95236" name="AutoShape 5"/>
          <p:cNvSpPr>
            <a:spLocks/>
          </p:cNvSpPr>
          <p:nvPr/>
        </p:nvSpPr>
        <p:spPr bwMode="auto">
          <a:xfrm>
            <a:off x="1979613" y="1989138"/>
            <a:ext cx="574675" cy="4537075"/>
          </a:xfrm>
          <a:prstGeom prst="leftBrace">
            <a:avLst>
              <a:gd name="adj1" fmla="val 65792"/>
              <a:gd name="adj2" fmla="val 50000"/>
            </a:avLst>
          </a:prstGeom>
          <a:noFill/>
          <a:ln w="28575">
            <a:solidFill>
              <a:srgbClr val="FF3300"/>
            </a:solidFill>
            <a:round/>
            <a:headEnd/>
            <a:tailEnd/>
          </a:ln>
        </p:spPr>
        <p:txBody>
          <a:bodyPr wrap="none" anchor="ctr"/>
          <a:lstStyle/>
          <a:p>
            <a:endParaRPr lang="es-MX"/>
          </a:p>
        </p:txBody>
      </p:sp>
      <p:sp>
        <p:nvSpPr>
          <p:cNvPr id="95237" name="AutoShape 6"/>
          <p:cNvSpPr>
            <a:spLocks/>
          </p:cNvSpPr>
          <p:nvPr/>
        </p:nvSpPr>
        <p:spPr bwMode="auto">
          <a:xfrm>
            <a:off x="4716463" y="1916113"/>
            <a:ext cx="215900" cy="1512887"/>
          </a:xfrm>
          <a:prstGeom prst="leftBrace">
            <a:avLst>
              <a:gd name="adj1" fmla="val 58395"/>
              <a:gd name="adj2" fmla="val 50000"/>
            </a:avLst>
          </a:prstGeom>
          <a:noFill/>
          <a:ln w="28575">
            <a:solidFill>
              <a:srgbClr val="FF3300"/>
            </a:solidFill>
            <a:round/>
            <a:headEnd/>
            <a:tailEnd/>
          </a:ln>
        </p:spPr>
        <p:txBody>
          <a:bodyPr wrap="none" anchor="ctr"/>
          <a:lstStyle/>
          <a:p>
            <a:endParaRPr lang="es-MX"/>
          </a:p>
        </p:txBody>
      </p:sp>
      <p:sp>
        <p:nvSpPr>
          <p:cNvPr id="95238" name="AutoShape 7"/>
          <p:cNvSpPr>
            <a:spLocks/>
          </p:cNvSpPr>
          <p:nvPr/>
        </p:nvSpPr>
        <p:spPr bwMode="auto">
          <a:xfrm>
            <a:off x="3276600" y="3860800"/>
            <a:ext cx="215900" cy="865188"/>
          </a:xfrm>
          <a:prstGeom prst="leftBrace">
            <a:avLst>
              <a:gd name="adj1" fmla="val 33395"/>
              <a:gd name="adj2" fmla="val 50000"/>
            </a:avLst>
          </a:prstGeom>
          <a:noFill/>
          <a:ln w="28575">
            <a:solidFill>
              <a:srgbClr val="FF3300"/>
            </a:solidFill>
            <a:round/>
            <a:headEnd/>
            <a:tailEnd/>
          </a:ln>
        </p:spPr>
        <p:txBody>
          <a:bodyPr wrap="none" anchor="ctr"/>
          <a:lstStyle/>
          <a:p>
            <a:endParaRPr lang="es-MX"/>
          </a:p>
        </p:txBody>
      </p:sp>
      <p:sp>
        <p:nvSpPr>
          <p:cNvPr id="95239" name="AutoShape 8"/>
          <p:cNvSpPr>
            <a:spLocks/>
          </p:cNvSpPr>
          <p:nvPr/>
        </p:nvSpPr>
        <p:spPr bwMode="auto">
          <a:xfrm>
            <a:off x="3995738" y="5876925"/>
            <a:ext cx="144462" cy="627063"/>
          </a:xfrm>
          <a:prstGeom prst="leftBrace">
            <a:avLst>
              <a:gd name="adj1" fmla="val 36172"/>
              <a:gd name="adj2" fmla="val 50000"/>
            </a:avLst>
          </a:prstGeom>
          <a:noFill/>
          <a:ln w="28575">
            <a:solidFill>
              <a:srgbClr val="FF3300"/>
            </a:solidFill>
            <a:round/>
            <a:headEnd/>
            <a:tailEnd/>
          </a:ln>
        </p:spPr>
        <p:txBody>
          <a:bodyPr wrap="none" anchor="ctr"/>
          <a:lstStyle/>
          <a:p>
            <a:endParaRPr lang="es-MX"/>
          </a:p>
        </p:txBody>
      </p:sp>
      <p:sp>
        <p:nvSpPr>
          <p:cNvPr id="95240" name="Text Box 10"/>
          <p:cNvSpPr txBox="1">
            <a:spLocks noChangeArrowheads="1"/>
          </p:cNvSpPr>
          <p:nvPr/>
        </p:nvSpPr>
        <p:spPr bwMode="auto">
          <a:xfrm>
            <a:off x="1258888" y="1268413"/>
            <a:ext cx="6427787" cy="457200"/>
          </a:xfrm>
          <a:prstGeom prst="rect">
            <a:avLst/>
          </a:prstGeom>
          <a:noFill/>
          <a:ln w="9525">
            <a:noFill/>
            <a:miter lim="800000"/>
            <a:headEnd/>
            <a:tailEnd/>
          </a:ln>
        </p:spPr>
        <p:txBody>
          <a:bodyPr wrap="none">
            <a:spAutoFit/>
          </a:bodyPr>
          <a:lstStyle/>
          <a:p>
            <a:r>
              <a:rPr lang="es-MX" sz="2400">
                <a:solidFill>
                  <a:srgbClr val="1C1C1C"/>
                </a:solidFill>
              </a:rPr>
              <a:t>SEGÚN SU </a:t>
            </a:r>
            <a:r>
              <a:rPr lang="es-MX" sz="2400">
                <a:solidFill>
                  <a:srgbClr val="FF0000"/>
                </a:solidFill>
              </a:rPr>
              <a:t>DISTRIBUCIÓN</a:t>
            </a:r>
            <a:r>
              <a:rPr lang="es-MX" sz="2400">
                <a:solidFill>
                  <a:srgbClr val="1C1C1C"/>
                </a:solidFill>
              </a:rPr>
              <a:t> LA LUZ PUEDE</a:t>
            </a:r>
            <a:r>
              <a:rPr lang="es-MX">
                <a:solidFill>
                  <a:srgbClr val="1C1C1C"/>
                </a:solidFill>
              </a:rPr>
              <a:t> </a:t>
            </a:r>
            <a:endParaRPr lang="es-ES">
              <a:solidFill>
                <a:srgbClr val="1C1C1C"/>
              </a:solidFill>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179388"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96259" name="Rectangle 3"/>
          <p:cNvSpPr>
            <a:spLocks noGrp="1" noChangeArrowheads="1"/>
          </p:cNvSpPr>
          <p:nvPr>
            <p:ph type="body" idx="1"/>
          </p:nvPr>
        </p:nvSpPr>
        <p:spPr>
          <a:xfrm>
            <a:off x="179388" y="1412875"/>
            <a:ext cx="8301037" cy="4824413"/>
          </a:xfrm>
          <a:ln w="76200">
            <a:solidFill>
              <a:srgbClr val="FF3300"/>
            </a:solidFill>
          </a:ln>
        </p:spPr>
        <p:txBody>
          <a:bodyPr/>
          <a:lstStyle/>
          <a:p>
            <a:pPr eaLnBrk="1" hangingPunct="1">
              <a:buFontTx/>
              <a:buNone/>
            </a:pPr>
            <a:r>
              <a:rPr lang="es-MX" sz="2000" b="1" smtClean="0">
                <a:solidFill>
                  <a:srgbClr val="FF0000"/>
                </a:solidFill>
              </a:rPr>
              <a:t>LUZ HOMOGÉNEA</a:t>
            </a:r>
          </a:p>
          <a:p>
            <a:pPr eaLnBrk="1" hangingPunct="1">
              <a:buFontTx/>
              <a:buNone/>
            </a:pPr>
            <a:r>
              <a:rPr lang="es-MX" sz="2000" smtClean="0">
                <a:solidFill>
                  <a:srgbClr val="1C1C1C"/>
                </a:solidFill>
              </a:rPr>
              <a:t>Según su distribución la luz </a:t>
            </a:r>
          </a:p>
          <a:p>
            <a:pPr eaLnBrk="1" hangingPunct="1">
              <a:buFontTx/>
              <a:buNone/>
            </a:pPr>
            <a:r>
              <a:rPr lang="es-MX" sz="2000" smtClean="0">
                <a:solidFill>
                  <a:srgbClr val="1C1C1C"/>
                </a:solidFill>
              </a:rPr>
              <a:t>puede ser homogénea </a:t>
            </a:r>
          </a:p>
          <a:p>
            <a:pPr eaLnBrk="1" hangingPunct="1">
              <a:buFontTx/>
              <a:buNone/>
            </a:pPr>
            <a:r>
              <a:rPr lang="es-MX" sz="2000" smtClean="0">
                <a:solidFill>
                  <a:srgbClr val="1C1C1C"/>
                </a:solidFill>
              </a:rPr>
              <a:t>(Románico, Gótico y en </a:t>
            </a:r>
          </a:p>
          <a:p>
            <a:pPr eaLnBrk="1" hangingPunct="1">
              <a:buFontTx/>
              <a:buNone/>
            </a:pPr>
            <a:r>
              <a:rPr lang="es-MX" sz="2000" smtClean="0">
                <a:solidFill>
                  <a:srgbClr val="1C1C1C"/>
                </a:solidFill>
              </a:rPr>
              <a:t>parte el Renacimiento).</a:t>
            </a:r>
          </a:p>
          <a:p>
            <a:pPr eaLnBrk="1" hangingPunct="1">
              <a:buFontTx/>
              <a:buNone/>
            </a:pPr>
            <a:r>
              <a:rPr lang="es-MX" sz="2000" smtClean="0">
                <a:solidFill>
                  <a:srgbClr val="1C1C1C"/>
                </a:solidFill>
              </a:rPr>
              <a:t>Dual, el fondo oscuro </a:t>
            </a:r>
          </a:p>
          <a:p>
            <a:pPr eaLnBrk="1" hangingPunct="1">
              <a:buFontTx/>
              <a:buNone/>
            </a:pPr>
            <a:r>
              <a:rPr lang="es-MX" sz="2000" smtClean="0">
                <a:solidFill>
                  <a:srgbClr val="1C1C1C"/>
                </a:solidFill>
              </a:rPr>
              <a:t>potencia figuras del </a:t>
            </a:r>
          </a:p>
          <a:p>
            <a:pPr eaLnBrk="1" hangingPunct="1">
              <a:buFontTx/>
              <a:buNone/>
            </a:pPr>
            <a:r>
              <a:rPr lang="es-MX" sz="2000" smtClean="0">
                <a:solidFill>
                  <a:srgbClr val="1C1C1C"/>
                </a:solidFill>
              </a:rPr>
              <a:t>primer término.</a:t>
            </a:r>
          </a:p>
          <a:p>
            <a:pPr eaLnBrk="1" hangingPunct="1">
              <a:buFontTx/>
              <a:buNone/>
            </a:pPr>
            <a:r>
              <a:rPr lang="es-MX" sz="2000" smtClean="0">
                <a:solidFill>
                  <a:srgbClr val="1C1C1C"/>
                </a:solidFill>
              </a:rPr>
              <a:t>Insertiva, relación luz </a:t>
            </a:r>
          </a:p>
          <a:p>
            <a:pPr eaLnBrk="1" hangingPunct="1">
              <a:buFontTx/>
              <a:buNone/>
            </a:pPr>
            <a:r>
              <a:rPr lang="es-MX" sz="2000" smtClean="0">
                <a:solidFill>
                  <a:srgbClr val="1C1C1C"/>
                </a:solidFill>
              </a:rPr>
              <a:t>sombra como la Ronda </a:t>
            </a:r>
          </a:p>
          <a:p>
            <a:pPr eaLnBrk="1" hangingPunct="1">
              <a:buFontTx/>
              <a:buNone/>
            </a:pPr>
            <a:r>
              <a:rPr lang="es-MX" sz="2000" smtClean="0">
                <a:solidFill>
                  <a:srgbClr val="1C1C1C"/>
                </a:solidFill>
              </a:rPr>
              <a:t>de Noche de Rembrandt.</a:t>
            </a:r>
          </a:p>
          <a:p>
            <a:pPr eaLnBrk="1" hangingPunct="1">
              <a:buFontTx/>
              <a:buNone/>
            </a:pPr>
            <a:endParaRPr lang="es-MX" sz="2000" smtClean="0">
              <a:solidFill>
                <a:srgbClr val="1C1C1C"/>
              </a:solidFill>
            </a:endParaRPr>
          </a:p>
          <a:p>
            <a:pPr eaLnBrk="1" hangingPunct="1">
              <a:buFontTx/>
              <a:buNone/>
            </a:pPr>
            <a:endParaRPr lang="es-MX" sz="2000" smtClean="0">
              <a:solidFill>
                <a:srgbClr val="1C1C1C"/>
              </a:solidFill>
            </a:endParaRPr>
          </a:p>
          <a:p>
            <a:pPr eaLnBrk="1" hangingPunct="1">
              <a:buFontTx/>
              <a:buNone/>
            </a:pPr>
            <a:endParaRPr lang="es-ES" sz="2000" smtClean="0">
              <a:solidFill>
                <a:srgbClr val="1C1C1C"/>
              </a:solidFill>
            </a:endParaRPr>
          </a:p>
        </p:txBody>
      </p:sp>
      <p:pic>
        <p:nvPicPr>
          <p:cNvPr id="96260" name="Picture 6" descr="1642_rembrandt_nightwatch"/>
          <p:cNvPicPr>
            <a:picLocks noChangeAspect="1" noChangeArrowheads="1"/>
          </p:cNvPicPr>
          <p:nvPr/>
        </p:nvPicPr>
        <p:blipFill>
          <a:blip r:embed="rId2" cstate="print"/>
          <a:srcRect/>
          <a:stretch>
            <a:fillRect/>
          </a:stretch>
        </p:blipFill>
        <p:spPr bwMode="auto">
          <a:xfrm>
            <a:off x="3492500" y="908050"/>
            <a:ext cx="5418138" cy="4516438"/>
          </a:xfrm>
          <a:prstGeom prst="rect">
            <a:avLst/>
          </a:prstGeom>
          <a:noFill/>
          <a:ln w="76200">
            <a:solidFill>
              <a:srgbClr val="FF0000"/>
            </a:solidFill>
            <a:miter lim="800000"/>
            <a:headEnd/>
            <a:tailEnd/>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0" y="0"/>
            <a:ext cx="730885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97283" name="Rectangle 3"/>
          <p:cNvSpPr>
            <a:spLocks noGrp="1" noChangeArrowheads="1"/>
          </p:cNvSpPr>
          <p:nvPr>
            <p:ph type="body" idx="1"/>
          </p:nvPr>
        </p:nvSpPr>
        <p:spPr>
          <a:xfrm>
            <a:off x="0" y="1557338"/>
            <a:ext cx="9144000" cy="4679950"/>
          </a:xfrm>
          <a:ln w="76200">
            <a:solidFill>
              <a:srgbClr val="FF0000"/>
            </a:solidFill>
          </a:ln>
        </p:spPr>
        <p:txBody>
          <a:bodyPr/>
          <a:lstStyle/>
          <a:p>
            <a:pPr eaLnBrk="1" hangingPunct="1">
              <a:lnSpc>
                <a:spcPct val="80000"/>
              </a:lnSpc>
              <a:buFontTx/>
              <a:buNone/>
            </a:pPr>
            <a:r>
              <a:rPr lang="es-MX" sz="1800" smtClean="0">
                <a:solidFill>
                  <a:schemeClr val="bg2"/>
                </a:solidFill>
              </a:rPr>
              <a:t>				   I</a:t>
            </a:r>
            <a:r>
              <a:rPr lang="es-MX" sz="1400" smtClean="0">
                <a:solidFill>
                  <a:schemeClr val="bg2"/>
                </a:solidFill>
              </a:rPr>
              <a:t>ntrínseca a la pintura e ilumina de manera homogénea a </a:t>
            </a:r>
            <a:endParaRPr lang="es-MX" sz="1600" smtClean="0">
              <a:solidFill>
                <a:schemeClr val="bg2"/>
              </a:solidFill>
            </a:endParaRPr>
          </a:p>
          <a:p>
            <a:pPr eaLnBrk="1" hangingPunct="1">
              <a:lnSpc>
                <a:spcPct val="80000"/>
              </a:lnSpc>
              <a:buFontTx/>
              <a:buNone/>
            </a:pPr>
            <a:r>
              <a:rPr lang="es-MX" sz="1600" smtClean="0">
                <a:solidFill>
                  <a:schemeClr val="bg2"/>
                </a:solidFill>
              </a:rPr>
              <a:t>		            </a:t>
            </a:r>
            <a:r>
              <a:rPr lang="es-MX" sz="1800" b="1" smtClean="0">
                <a:solidFill>
                  <a:schemeClr val="bg2"/>
                </a:solidFill>
              </a:rPr>
              <a:t>propia</a:t>
            </a:r>
            <a:r>
              <a:rPr lang="es-MX" sz="1600" b="1" smtClean="0">
                <a:solidFill>
                  <a:schemeClr val="bg2"/>
                </a:solidFill>
              </a:rPr>
              <a:t> </a:t>
            </a:r>
            <a:r>
              <a:rPr lang="es-MX" sz="1600" smtClean="0">
                <a:solidFill>
                  <a:schemeClr val="bg2"/>
                </a:solidFill>
              </a:rPr>
              <a:t>     </a:t>
            </a:r>
            <a:r>
              <a:rPr lang="es-MX" sz="1400" smtClean="0">
                <a:solidFill>
                  <a:schemeClr val="bg2"/>
                </a:solidFill>
              </a:rPr>
              <a:t>      los elementos.</a:t>
            </a:r>
          </a:p>
          <a:p>
            <a:pPr eaLnBrk="1" hangingPunct="1">
              <a:lnSpc>
                <a:spcPct val="80000"/>
              </a:lnSpc>
              <a:buFontTx/>
              <a:buNone/>
            </a:pPr>
            <a:r>
              <a:rPr lang="es-MX" sz="1600" smtClean="0">
                <a:solidFill>
                  <a:schemeClr val="bg2"/>
                </a:solidFill>
              </a:rPr>
              <a:t>				         	</a:t>
            </a:r>
          </a:p>
          <a:p>
            <a:pPr eaLnBrk="1" hangingPunct="1">
              <a:lnSpc>
                <a:spcPct val="80000"/>
              </a:lnSpc>
              <a:buFontTx/>
              <a:buNone/>
            </a:pPr>
            <a:r>
              <a:rPr lang="es-MX" sz="1600" b="1" smtClean="0">
                <a:solidFill>
                  <a:srgbClr val="FF0000"/>
                </a:solidFill>
              </a:rPr>
              <a:t> </a:t>
            </a:r>
            <a:r>
              <a:rPr lang="es-MX" sz="1600" smtClean="0">
                <a:solidFill>
                  <a:schemeClr val="bg2"/>
                </a:solidFill>
              </a:rPr>
              <a:t>                                             </a:t>
            </a:r>
          </a:p>
          <a:p>
            <a:pPr eaLnBrk="1" hangingPunct="1">
              <a:lnSpc>
                <a:spcPct val="80000"/>
              </a:lnSpc>
              <a:buFontTx/>
              <a:buNone/>
            </a:pPr>
            <a:r>
              <a:rPr lang="es-MX" sz="1800" smtClean="0">
                <a:solidFill>
                  <a:schemeClr val="bg2"/>
                </a:solidFill>
              </a:rPr>
              <a:t>	        				            </a:t>
            </a:r>
            <a:r>
              <a:rPr lang="es-MX" sz="1800" b="1" smtClean="0">
                <a:solidFill>
                  <a:schemeClr val="bg2"/>
                </a:solidFill>
              </a:rPr>
              <a:t> </a:t>
            </a:r>
            <a:r>
              <a:rPr lang="es-MX" sz="1400" b="1" smtClean="0">
                <a:solidFill>
                  <a:schemeClr val="bg2"/>
                </a:solidFill>
              </a:rPr>
              <a:t>tangible</a:t>
            </a:r>
            <a:r>
              <a:rPr lang="es-MX" sz="1400" smtClean="0">
                <a:solidFill>
                  <a:schemeClr val="bg2"/>
                </a:solidFill>
              </a:rPr>
              <a:t> objeto emisor de luz</a:t>
            </a:r>
          </a:p>
          <a:p>
            <a:pPr eaLnBrk="1" hangingPunct="1">
              <a:lnSpc>
                <a:spcPct val="80000"/>
              </a:lnSpc>
              <a:buFontTx/>
              <a:buNone/>
            </a:pPr>
            <a:r>
              <a:rPr lang="es-MX" sz="1800" smtClean="0">
                <a:solidFill>
                  <a:schemeClr val="bg2"/>
                </a:solidFill>
              </a:rPr>
              <a:t>				         </a:t>
            </a:r>
            <a:r>
              <a:rPr lang="es-MX" sz="1800" b="1" smtClean="0">
                <a:solidFill>
                  <a:schemeClr val="bg2"/>
                </a:solidFill>
              </a:rPr>
              <a:t> </a:t>
            </a:r>
            <a:r>
              <a:rPr lang="es-MX" sz="1400" b="1" smtClean="0">
                <a:solidFill>
                  <a:schemeClr val="bg2"/>
                </a:solidFill>
              </a:rPr>
              <a:t>focal</a:t>
            </a:r>
            <a:r>
              <a:rPr lang="es-MX" sz="1400" smtClean="0">
                <a:solidFill>
                  <a:schemeClr val="bg2"/>
                </a:solidFill>
              </a:rPr>
              <a:t>	</a:t>
            </a:r>
            <a:endParaRPr lang="es-MX" sz="1800" smtClean="0">
              <a:solidFill>
                <a:schemeClr val="bg2"/>
              </a:solidFill>
            </a:endParaRPr>
          </a:p>
          <a:p>
            <a:pPr eaLnBrk="1" hangingPunct="1">
              <a:lnSpc>
                <a:spcPct val="80000"/>
              </a:lnSpc>
              <a:buFontTx/>
              <a:buNone/>
            </a:pPr>
            <a:r>
              <a:rPr lang="es-MX" sz="1600" smtClean="0">
                <a:solidFill>
                  <a:schemeClr val="bg2"/>
                </a:solidFill>
              </a:rPr>
              <a:t>   	 	 		            	              </a:t>
            </a:r>
            <a:r>
              <a:rPr lang="es-MX" sz="1600" b="1" smtClean="0">
                <a:solidFill>
                  <a:schemeClr val="bg2"/>
                </a:solidFill>
              </a:rPr>
              <a:t> </a:t>
            </a:r>
            <a:r>
              <a:rPr lang="es-MX" sz="1400" b="1" smtClean="0">
                <a:solidFill>
                  <a:schemeClr val="bg2"/>
                </a:solidFill>
              </a:rPr>
              <a:t>intangible</a:t>
            </a:r>
            <a:r>
              <a:rPr lang="es-MX" sz="1400" smtClean="0">
                <a:solidFill>
                  <a:schemeClr val="bg2"/>
                </a:solidFill>
              </a:rPr>
              <a:t> luz artificial</a:t>
            </a:r>
          </a:p>
          <a:p>
            <a:pPr eaLnBrk="1" hangingPunct="1">
              <a:lnSpc>
                <a:spcPct val="80000"/>
              </a:lnSpc>
              <a:buFontTx/>
              <a:buNone/>
            </a:pPr>
            <a:endParaRPr lang="es-MX" sz="1400" b="1" smtClean="0">
              <a:solidFill>
                <a:schemeClr val="bg2"/>
              </a:solidFill>
            </a:endParaRPr>
          </a:p>
          <a:p>
            <a:pPr eaLnBrk="1" hangingPunct="1">
              <a:lnSpc>
                <a:spcPct val="80000"/>
              </a:lnSpc>
              <a:buFontTx/>
              <a:buNone/>
            </a:pPr>
            <a:r>
              <a:rPr lang="es-MX" sz="1400" b="1" smtClean="0">
                <a:solidFill>
                  <a:schemeClr val="bg2"/>
                </a:solidFill>
              </a:rPr>
              <a:t>	</a:t>
            </a:r>
            <a:r>
              <a:rPr lang="es-MX" sz="1400" b="1" smtClean="0">
                <a:solidFill>
                  <a:srgbClr val="FF0000"/>
                </a:solidFill>
              </a:rPr>
              <a:t>LUZ</a:t>
            </a:r>
            <a:r>
              <a:rPr lang="es-MX" sz="1400" b="1" smtClean="0">
                <a:solidFill>
                  <a:schemeClr val="bg2"/>
                </a:solidFill>
              </a:rPr>
              <a:t>		                               difusa </a:t>
            </a:r>
            <a:r>
              <a:rPr lang="es-MX" sz="1400" smtClean="0">
                <a:solidFill>
                  <a:schemeClr val="bg2"/>
                </a:solidFill>
              </a:rPr>
              <a:t>          concretiza contornos (sfumato)</a:t>
            </a:r>
          </a:p>
          <a:p>
            <a:pPr eaLnBrk="1" hangingPunct="1">
              <a:lnSpc>
                <a:spcPct val="80000"/>
              </a:lnSpc>
              <a:buFontTx/>
              <a:buNone/>
            </a:pPr>
            <a:r>
              <a:rPr lang="es-MX" sz="1400" smtClean="0">
                <a:solidFill>
                  <a:schemeClr val="bg2"/>
                </a:solidFill>
              </a:rPr>
              <a:t>	  </a:t>
            </a:r>
            <a:endParaRPr lang="es-MX" sz="1600" smtClean="0">
              <a:solidFill>
                <a:schemeClr val="bg2"/>
              </a:solidFill>
            </a:endParaRPr>
          </a:p>
          <a:p>
            <a:pPr eaLnBrk="1" hangingPunct="1">
              <a:lnSpc>
                <a:spcPct val="80000"/>
              </a:lnSpc>
              <a:buFontTx/>
              <a:buNone/>
            </a:pPr>
            <a:r>
              <a:rPr lang="es-MX" sz="1600" smtClean="0">
                <a:solidFill>
                  <a:schemeClr val="bg2"/>
                </a:solidFill>
              </a:rPr>
              <a:t>		            </a:t>
            </a:r>
            <a:r>
              <a:rPr lang="es-MX" sz="1800" b="1" smtClean="0">
                <a:solidFill>
                  <a:schemeClr val="bg2"/>
                </a:solidFill>
              </a:rPr>
              <a:t>iluminante          </a:t>
            </a:r>
            <a:r>
              <a:rPr lang="es-MX" sz="1400" b="1" smtClean="0">
                <a:solidFill>
                  <a:schemeClr val="bg2"/>
                </a:solidFill>
              </a:rPr>
              <a:t>real </a:t>
            </a:r>
            <a:r>
              <a:rPr lang="es-MX" sz="1400" smtClean="0">
                <a:solidFill>
                  <a:schemeClr val="bg2"/>
                </a:solidFill>
              </a:rPr>
              <a:t>              sueño imposible</a:t>
            </a:r>
          </a:p>
          <a:p>
            <a:pPr eaLnBrk="1" hangingPunct="1">
              <a:lnSpc>
                <a:spcPct val="80000"/>
              </a:lnSpc>
              <a:buFontTx/>
              <a:buNone/>
            </a:pPr>
            <a:endParaRPr lang="es-MX" sz="1400" smtClean="0">
              <a:solidFill>
                <a:schemeClr val="bg2"/>
              </a:solidFill>
            </a:endParaRPr>
          </a:p>
          <a:p>
            <a:pPr eaLnBrk="1" hangingPunct="1">
              <a:lnSpc>
                <a:spcPct val="80000"/>
              </a:lnSpc>
              <a:buFontTx/>
              <a:buNone/>
            </a:pPr>
            <a:r>
              <a:rPr lang="es-MX" sz="1600" smtClean="0">
                <a:solidFill>
                  <a:schemeClr val="bg2"/>
                </a:solidFill>
              </a:rPr>
              <a:t>				           </a:t>
            </a:r>
            <a:r>
              <a:rPr lang="es-MX" sz="1400" b="1" smtClean="0">
                <a:solidFill>
                  <a:schemeClr val="bg2"/>
                </a:solidFill>
              </a:rPr>
              <a:t>irreal </a:t>
            </a:r>
            <a:r>
              <a:rPr lang="es-MX" sz="1400" smtClean="0">
                <a:solidFill>
                  <a:schemeClr val="bg2"/>
                </a:solidFill>
              </a:rPr>
              <a:t>            momentos ilógicos (luz simbólica)</a:t>
            </a:r>
          </a:p>
          <a:p>
            <a:pPr eaLnBrk="1" hangingPunct="1">
              <a:lnSpc>
                <a:spcPct val="80000"/>
              </a:lnSpc>
              <a:buFontTx/>
              <a:buNone/>
            </a:pPr>
            <a:endParaRPr lang="es-MX" sz="1400" smtClean="0">
              <a:solidFill>
                <a:schemeClr val="bg2"/>
              </a:solidFill>
            </a:endParaRPr>
          </a:p>
          <a:p>
            <a:pPr eaLnBrk="1" hangingPunct="1">
              <a:lnSpc>
                <a:spcPct val="80000"/>
              </a:lnSpc>
              <a:buFontTx/>
              <a:buNone/>
            </a:pPr>
            <a:r>
              <a:rPr lang="es-MX" sz="1400" smtClean="0">
                <a:solidFill>
                  <a:schemeClr val="bg2"/>
                </a:solidFill>
              </a:rPr>
              <a:t>				            </a:t>
            </a:r>
            <a:r>
              <a:rPr lang="es-MX" sz="1400" b="1" smtClean="0">
                <a:solidFill>
                  <a:schemeClr val="bg2"/>
                </a:solidFill>
              </a:rPr>
              <a:t>compositiva  </a:t>
            </a:r>
            <a:r>
              <a:rPr lang="es-MX" sz="1400" smtClean="0">
                <a:solidFill>
                  <a:schemeClr val="bg2"/>
                </a:solidFill>
              </a:rPr>
              <a:t>recoge todas las maneras antes descritas</a:t>
            </a:r>
            <a:endParaRPr lang="es-MX" sz="1400" b="1" smtClean="0">
              <a:solidFill>
                <a:schemeClr val="bg2"/>
              </a:solidFill>
            </a:endParaRPr>
          </a:p>
          <a:p>
            <a:pPr eaLnBrk="1" hangingPunct="1">
              <a:lnSpc>
                <a:spcPct val="80000"/>
              </a:lnSpc>
              <a:buFontTx/>
              <a:buNone/>
            </a:pPr>
            <a:endParaRPr lang="es-MX" sz="1400" b="1" smtClean="0">
              <a:solidFill>
                <a:schemeClr val="bg2"/>
              </a:solidFill>
            </a:endParaRPr>
          </a:p>
          <a:p>
            <a:pPr eaLnBrk="1" hangingPunct="1">
              <a:lnSpc>
                <a:spcPct val="80000"/>
              </a:lnSpc>
              <a:buFontTx/>
              <a:buNone/>
            </a:pPr>
            <a:r>
              <a:rPr lang="es-MX" sz="1400" smtClean="0">
                <a:solidFill>
                  <a:schemeClr val="bg2"/>
                </a:solidFill>
              </a:rPr>
              <a:t>				            </a:t>
            </a:r>
            <a:r>
              <a:rPr lang="es-MX" sz="1400" b="1" smtClean="0">
                <a:solidFill>
                  <a:schemeClr val="bg2"/>
                </a:solidFill>
              </a:rPr>
              <a:t>conceptual     </a:t>
            </a:r>
            <a:r>
              <a:rPr lang="es-MX" sz="1400" smtClean="0">
                <a:solidFill>
                  <a:schemeClr val="bg2"/>
                </a:solidFill>
              </a:rPr>
              <a:t>potenciación del mensaje</a:t>
            </a:r>
            <a:endParaRPr lang="es-MX" sz="1400" b="1" smtClean="0">
              <a:solidFill>
                <a:schemeClr val="bg2"/>
              </a:solidFill>
            </a:endParaRPr>
          </a:p>
          <a:p>
            <a:pPr eaLnBrk="1" hangingPunct="1">
              <a:lnSpc>
                <a:spcPct val="80000"/>
              </a:lnSpc>
              <a:buFontTx/>
              <a:buNone/>
            </a:pPr>
            <a:endParaRPr lang="es-MX" sz="1400" b="1" smtClean="0">
              <a:solidFill>
                <a:schemeClr val="bg2"/>
              </a:solidFill>
            </a:endParaRPr>
          </a:p>
          <a:p>
            <a:pPr eaLnBrk="1" hangingPunct="1">
              <a:lnSpc>
                <a:spcPct val="80000"/>
              </a:lnSpc>
              <a:buFontTx/>
              <a:buNone/>
            </a:pPr>
            <a:r>
              <a:rPr lang="es-MX" sz="1800" smtClean="0">
                <a:solidFill>
                  <a:schemeClr val="bg2"/>
                </a:solidFill>
              </a:rPr>
              <a:t>			  </a:t>
            </a:r>
            <a:endParaRPr lang="es-ES" sz="1800" smtClean="0">
              <a:solidFill>
                <a:schemeClr val="bg2"/>
              </a:solidFill>
            </a:endParaRPr>
          </a:p>
        </p:txBody>
      </p:sp>
      <p:sp>
        <p:nvSpPr>
          <p:cNvPr id="97284" name="AutoShape 4"/>
          <p:cNvSpPr>
            <a:spLocks/>
          </p:cNvSpPr>
          <p:nvPr/>
        </p:nvSpPr>
        <p:spPr bwMode="auto">
          <a:xfrm>
            <a:off x="1258888" y="1773238"/>
            <a:ext cx="431800" cy="4105275"/>
          </a:xfrm>
          <a:prstGeom prst="leftBrace">
            <a:avLst>
              <a:gd name="adj1" fmla="val 79228"/>
              <a:gd name="adj2" fmla="val 50000"/>
            </a:avLst>
          </a:prstGeom>
          <a:noFill/>
          <a:ln w="28575">
            <a:solidFill>
              <a:srgbClr val="FF3300"/>
            </a:solidFill>
            <a:round/>
            <a:headEnd/>
            <a:tailEnd/>
          </a:ln>
        </p:spPr>
        <p:txBody>
          <a:bodyPr wrap="none" anchor="ctr"/>
          <a:lstStyle/>
          <a:p>
            <a:endParaRPr lang="es-MX"/>
          </a:p>
        </p:txBody>
      </p:sp>
      <p:sp>
        <p:nvSpPr>
          <p:cNvPr id="97285" name="AutoShape 5"/>
          <p:cNvSpPr>
            <a:spLocks/>
          </p:cNvSpPr>
          <p:nvPr/>
        </p:nvSpPr>
        <p:spPr bwMode="auto">
          <a:xfrm>
            <a:off x="4211638" y="2565400"/>
            <a:ext cx="287337" cy="936625"/>
          </a:xfrm>
          <a:prstGeom prst="leftBrace">
            <a:avLst>
              <a:gd name="adj1" fmla="val 27164"/>
              <a:gd name="adj2" fmla="val 50000"/>
            </a:avLst>
          </a:prstGeom>
          <a:noFill/>
          <a:ln w="28575">
            <a:solidFill>
              <a:srgbClr val="FF3300"/>
            </a:solidFill>
            <a:round/>
            <a:headEnd/>
            <a:tailEnd/>
          </a:ln>
        </p:spPr>
        <p:txBody>
          <a:bodyPr wrap="none" anchor="ctr"/>
          <a:lstStyle/>
          <a:p>
            <a:endParaRPr lang="es-MX"/>
          </a:p>
        </p:txBody>
      </p:sp>
      <p:sp>
        <p:nvSpPr>
          <p:cNvPr id="97286" name="AutoShape 6"/>
          <p:cNvSpPr>
            <a:spLocks/>
          </p:cNvSpPr>
          <p:nvPr/>
        </p:nvSpPr>
        <p:spPr bwMode="auto">
          <a:xfrm>
            <a:off x="2771775" y="1628775"/>
            <a:ext cx="215900" cy="719138"/>
          </a:xfrm>
          <a:prstGeom prst="leftBrace">
            <a:avLst>
              <a:gd name="adj1" fmla="val 27757"/>
              <a:gd name="adj2" fmla="val 50000"/>
            </a:avLst>
          </a:prstGeom>
          <a:noFill/>
          <a:ln w="28575">
            <a:solidFill>
              <a:srgbClr val="FF3300"/>
            </a:solidFill>
            <a:round/>
            <a:headEnd/>
            <a:tailEnd/>
          </a:ln>
        </p:spPr>
        <p:txBody>
          <a:bodyPr wrap="none" anchor="ctr"/>
          <a:lstStyle/>
          <a:p>
            <a:endParaRPr lang="es-MX"/>
          </a:p>
        </p:txBody>
      </p:sp>
      <p:sp>
        <p:nvSpPr>
          <p:cNvPr id="97287" name="AutoShape 7"/>
          <p:cNvSpPr>
            <a:spLocks/>
          </p:cNvSpPr>
          <p:nvPr/>
        </p:nvSpPr>
        <p:spPr bwMode="auto">
          <a:xfrm>
            <a:off x="2987675" y="2708275"/>
            <a:ext cx="360363" cy="2952750"/>
          </a:xfrm>
          <a:prstGeom prst="leftBrace">
            <a:avLst>
              <a:gd name="adj1" fmla="val 68282"/>
              <a:gd name="adj2" fmla="val 50000"/>
            </a:avLst>
          </a:prstGeom>
          <a:noFill/>
          <a:ln w="28575">
            <a:solidFill>
              <a:srgbClr val="FF3300"/>
            </a:solidFill>
            <a:round/>
            <a:headEnd/>
            <a:tailEnd/>
          </a:ln>
        </p:spPr>
        <p:txBody>
          <a:bodyPr wrap="none" anchor="ctr"/>
          <a:lstStyle/>
          <a:p>
            <a:endParaRPr lang="es-MX"/>
          </a:p>
        </p:txBody>
      </p:sp>
      <p:sp>
        <p:nvSpPr>
          <p:cNvPr id="97288" name="Text Box 8"/>
          <p:cNvSpPr txBox="1">
            <a:spLocks noChangeArrowheads="1"/>
          </p:cNvSpPr>
          <p:nvPr/>
        </p:nvSpPr>
        <p:spPr bwMode="auto">
          <a:xfrm>
            <a:off x="1908175" y="1125538"/>
            <a:ext cx="4570413" cy="396875"/>
          </a:xfrm>
          <a:prstGeom prst="rect">
            <a:avLst/>
          </a:prstGeom>
          <a:noFill/>
          <a:ln w="9525">
            <a:noFill/>
            <a:miter lim="800000"/>
            <a:headEnd/>
            <a:tailEnd/>
          </a:ln>
        </p:spPr>
        <p:txBody>
          <a:bodyPr wrap="none">
            <a:spAutoFit/>
          </a:bodyPr>
          <a:lstStyle/>
          <a:p>
            <a:r>
              <a:rPr lang="es-MX" sz="2000">
                <a:solidFill>
                  <a:srgbClr val="1C1C1C"/>
                </a:solidFill>
              </a:rPr>
              <a:t>SEGÚN SU </a:t>
            </a:r>
            <a:r>
              <a:rPr lang="es-MX" sz="2000">
                <a:solidFill>
                  <a:srgbClr val="FF0000"/>
                </a:solidFill>
              </a:rPr>
              <a:t>ORIGEN</a:t>
            </a:r>
            <a:r>
              <a:rPr lang="es-MX" sz="2000">
                <a:solidFill>
                  <a:srgbClr val="1C1C1C"/>
                </a:solidFill>
              </a:rPr>
              <a:t> LA LUZ PUEDE</a:t>
            </a:r>
            <a:r>
              <a:rPr lang="es-MX">
                <a:solidFill>
                  <a:srgbClr val="1C1C1C"/>
                </a:solidFill>
              </a:rPr>
              <a:t> </a:t>
            </a:r>
            <a:endParaRPr lang="es-ES">
              <a:solidFill>
                <a:srgbClr val="1C1C1C"/>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179388"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98307" name="Rectangle 3"/>
          <p:cNvSpPr>
            <a:spLocks noGrp="1" noChangeArrowheads="1"/>
          </p:cNvSpPr>
          <p:nvPr>
            <p:ph type="body" idx="1"/>
          </p:nvPr>
        </p:nvSpPr>
        <p:spPr>
          <a:xfrm>
            <a:off x="250825" y="1412875"/>
            <a:ext cx="8229600" cy="4525963"/>
          </a:xfrm>
          <a:ln w="76200">
            <a:solidFill>
              <a:srgbClr val="FF3300"/>
            </a:solidFill>
          </a:ln>
        </p:spPr>
        <p:txBody>
          <a:bodyPr/>
          <a:lstStyle/>
          <a:p>
            <a:pPr eaLnBrk="1" hangingPunct="1">
              <a:buFontTx/>
              <a:buNone/>
            </a:pPr>
            <a:r>
              <a:rPr lang="es-MX" sz="2000" smtClean="0">
                <a:solidFill>
                  <a:srgbClr val="1C1C1C"/>
                </a:solidFill>
              </a:rPr>
              <a:t>Obra expresionista:</a:t>
            </a:r>
          </a:p>
          <a:p>
            <a:pPr eaLnBrk="1" hangingPunct="1">
              <a:buFontTx/>
              <a:buNone/>
            </a:pPr>
            <a:r>
              <a:rPr lang="es-MX" sz="2000" smtClean="0">
                <a:solidFill>
                  <a:srgbClr val="1C1C1C"/>
                </a:solidFill>
              </a:rPr>
              <a:t>Edvard Munch,</a:t>
            </a:r>
          </a:p>
          <a:p>
            <a:pPr eaLnBrk="1" hangingPunct="1">
              <a:buFontTx/>
              <a:buNone/>
            </a:pPr>
            <a:r>
              <a:rPr lang="es-MX" sz="2000" i="1" smtClean="0">
                <a:solidFill>
                  <a:srgbClr val="1C1C1C"/>
                </a:solidFill>
              </a:rPr>
              <a:t>La angustia</a:t>
            </a:r>
            <a:r>
              <a:rPr lang="es-MX" sz="2000" smtClean="0">
                <a:solidFill>
                  <a:srgbClr val="1C1C1C"/>
                </a:solidFill>
              </a:rPr>
              <a:t>, 1984</a:t>
            </a:r>
          </a:p>
          <a:p>
            <a:pPr eaLnBrk="1" hangingPunct="1">
              <a:buFontTx/>
              <a:buNone/>
            </a:pPr>
            <a:endParaRPr lang="es-MX" sz="2000" smtClean="0">
              <a:solidFill>
                <a:srgbClr val="1C1C1C"/>
              </a:solidFill>
            </a:endParaRPr>
          </a:p>
          <a:p>
            <a:pPr eaLnBrk="1" hangingPunct="1">
              <a:buFontTx/>
              <a:buNone/>
            </a:pPr>
            <a:r>
              <a:rPr lang="es-MX" sz="2000" b="1" smtClean="0">
                <a:solidFill>
                  <a:srgbClr val="FF3300"/>
                </a:solidFill>
              </a:rPr>
              <a:t>La luz propia</a:t>
            </a:r>
            <a:r>
              <a:rPr lang="es-MX" sz="2000" smtClean="0">
                <a:solidFill>
                  <a:srgbClr val="1C1C1C"/>
                </a:solidFill>
              </a:rPr>
              <a:t> es intrínseca </a:t>
            </a:r>
          </a:p>
          <a:p>
            <a:pPr eaLnBrk="1" hangingPunct="1">
              <a:buFontTx/>
              <a:buNone/>
            </a:pPr>
            <a:r>
              <a:rPr lang="es-MX" sz="2000" smtClean="0">
                <a:solidFill>
                  <a:srgbClr val="1C1C1C"/>
                </a:solidFill>
              </a:rPr>
              <a:t>a la pintura e ilumina a </a:t>
            </a:r>
          </a:p>
          <a:p>
            <a:pPr eaLnBrk="1" hangingPunct="1">
              <a:buFontTx/>
              <a:buNone/>
            </a:pPr>
            <a:r>
              <a:rPr lang="es-MX" sz="2000" smtClean="0">
                <a:solidFill>
                  <a:srgbClr val="1C1C1C"/>
                </a:solidFill>
              </a:rPr>
              <a:t>los elementos de </a:t>
            </a:r>
          </a:p>
          <a:p>
            <a:pPr eaLnBrk="1" hangingPunct="1">
              <a:buFontTx/>
              <a:buNone/>
            </a:pPr>
            <a:r>
              <a:rPr lang="es-MX" sz="2000" smtClean="0">
                <a:solidFill>
                  <a:srgbClr val="1C1C1C"/>
                </a:solidFill>
              </a:rPr>
              <a:t>manera homogénea.</a:t>
            </a:r>
            <a:endParaRPr lang="es-ES" sz="2000" smtClean="0">
              <a:solidFill>
                <a:srgbClr val="1C1C1C"/>
              </a:solidFill>
            </a:endParaRPr>
          </a:p>
        </p:txBody>
      </p:sp>
      <p:pic>
        <p:nvPicPr>
          <p:cNvPr id="98308" name="Picture 5" descr="Angustia"/>
          <p:cNvPicPr>
            <a:picLocks noChangeAspect="1" noChangeArrowheads="1"/>
          </p:cNvPicPr>
          <p:nvPr/>
        </p:nvPicPr>
        <p:blipFill>
          <a:blip r:embed="rId2" cstate="print"/>
          <a:srcRect/>
          <a:stretch>
            <a:fillRect/>
          </a:stretch>
        </p:blipFill>
        <p:spPr bwMode="auto">
          <a:xfrm>
            <a:off x="4067175" y="836613"/>
            <a:ext cx="4202113" cy="5553075"/>
          </a:xfrm>
          <a:prstGeom prst="rect">
            <a:avLst/>
          </a:prstGeom>
          <a:noFill/>
          <a:ln w="76200">
            <a:solidFill>
              <a:srgbClr val="000000"/>
            </a:solidFill>
            <a:miter lim="800000"/>
            <a:headEnd/>
            <a:tailEnd/>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179388" y="260350"/>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99331" name="Rectangle 3"/>
          <p:cNvSpPr>
            <a:spLocks noGrp="1" noChangeArrowheads="1"/>
          </p:cNvSpPr>
          <p:nvPr>
            <p:ph type="body" idx="1"/>
          </p:nvPr>
        </p:nvSpPr>
        <p:spPr>
          <a:xfrm>
            <a:off x="250825" y="1557338"/>
            <a:ext cx="8229600" cy="4525962"/>
          </a:xfrm>
          <a:ln w="76200">
            <a:solidFill>
              <a:srgbClr val="FF3300"/>
            </a:solidFill>
          </a:ln>
        </p:spPr>
        <p:txBody>
          <a:bodyPr/>
          <a:lstStyle/>
          <a:p>
            <a:pPr eaLnBrk="1" hangingPunct="1">
              <a:lnSpc>
                <a:spcPct val="90000"/>
              </a:lnSpc>
              <a:buFontTx/>
              <a:buNone/>
            </a:pPr>
            <a:r>
              <a:rPr lang="es-MX" sz="2000" b="1" smtClean="0">
                <a:solidFill>
                  <a:srgbClr val="FF3300"/>
                </a:solidFill>
              </a:rPr>
              <a:t>Luz iluminante focal tangible</a:t>
            </a:r>
          </a:p>
          <a:p>
            <a:pPr eaLnBrk="1" hangingPunct="1">
              <a:lnSpc>
                <a:spcPct val="90000"/>
              </a:lnSpc>
              <a:buFontTx/>
              <a:buNone/>
            </a:pPr>
            <a:r>
              <a:rPr lang="es-MX" sz="2000" b="1" i="1" smtClean="0">
                <a:solidFill>
                  <a:schemeClr val="bg2"/>
                </a:solidFill>
              </a:rPr>
              <a:t>Georges de La Tour</a:t>
            </a:r>
          </a:p>
          <a:p>
            <a:pPr eaLnBrk="1" hangingPunct="1">
              <a:lnSpc>
                <a:spcPct val="90000"/>
              </a:lnSpc>
              <a:buFontTx/>
              <a:buNone/>
            </a:pPr>
            <a:endParaRPr lang="es-MX" sz="2000" b="1" i="1" smtClean="0">
              <a:solidFill>
                <a:schemeClr val="bg2"/>
              </a:solidFill>
            </a:endParaRPr>
          </a:p>
          <a:p>
            <a:pPr eaLnBrk="1" hangingPunct="1">
              <a:lnSpc>
                <a:spcPct val="90000"/>
              </a:lnSpc>
              <a:buFontTx/>
              <a:buNone/>
            </a:pPr>
            <a:r>
              <a:rPr lang="es-MX" sz="2000" smtClean="0">
                <a:solidFill>
                  <a:schemeClr val="bg2"/>
                </a:solidFill>
              </a:rPr>
              <a:t>La luz focal puede </a:t>
            </a:r>
          </a:p>
          <a:p>
            <a:pPr eaLnBrk="1" hangingPunct="1">
              <a:lnSpc>
                <a:spcPct val="90000"/>
              </a:lnSpc>
              <a:buFontTx/>
              <a:buNone/>
            </a:pPr>
            <a:r>
              <a:rPr lang="es-MX" sz="2000" smtClean="0">
                <a:solidFill>
                  <a:schemeClr val="bg2"/>
                </a:solidFill>
              </a:rPr>
              <a:t>dividirse en </a:t>
            </a:r>
            <a:r>
              <a:rPr lang="es-MX" sz="2000" b="1" smtClean="0">
                <a:solidFill>
                  <a:srgbClr val="FF3300"/>
                </a:solidFill>
              </a:rPr>
              <a:t>tangible</a:t>
            </a:r>
          </a:p>
          <a:p>
            <a:pPr eaLnBrk="1" hangingPunct="1">
              <a:lnSpc>
                <a:spcPct val="90000"/>
              </a:lnSpc>
              <a:buFontTx/>
              <a:buNone/>
            </a:pPr>
            <a:r>
              <a:rPr lang="es-MX" sz="2000" smtClean="0">
                <a:solidFill>
                  <a:schemeClr val="bg2"/>
                </a:solidFill>
              </a:rPr>
              <a:t>e </a:t>
            </a:r>
            <a:r>
              <a:rPr lang="es-MX" sz="2000" b="1" smtClean="0">
                <a:solidFill>
                  <a:srgbClr val="FF3300"/>
                </a:solidFill>
              </a:rPr>
              <a:t>intangible</a:t>
            </a:r>
            <a:r>
              <a:rPr lang="es-MX" sz="2000" smtClean="0">
                <a:solidFill>
                  <a:schemeClr val="bg2"/>
                </a:solidFill>
              </a:rPr>
              <a:t>. La </a:t>
            </a:r>
          </a:p>
          <a:p>
            <a:pPr eaLnBrk="1" hangingPunct="1">
              <a:lnSpc>
                <a:spcPct val="90000"/>
              </a:lnSpc>
              <a:buFontTx/>
              <a:buNone/>
            </a:pPr>
            <a:r>
              <a:rPr lang="es-MX" sz="2000" smtClean="0">
                <a:solidFill>
                  <a:schemeClr val="bg2"/>
                </a:solidFill>
              </a:rPr>
              <a:t>primera presenta </a:t>
            </a:r>
          </a:p>
          <a:p>
            <a:pPr eaLnBrk="1" hangingPunct="1">
              <a:lnSpc>
                <a:spcPct val="90000"/>
              </a:lnSpc>
              <a:buFontTx/>
              <a:buNone/>
            </a:pPr>
            <a:r>
              <a:rPr lang="es-MX" sz="2000" smtClean="0">
                <a:solidFill>
                  <a:schemeClr val="bg2"/>
                </a:solidFill>
              </a:rPr>
              <a:t>una objeto emisor</a:t>
            </a:r>
          </a:p>
          <a:p>
            <a:pPr eaLnBrk="1" hangingPunct="1">
              <a:lnSpc>
                <a:spcPct val="90000"/>
              </a:lnSpc>
              <a:buFontTx/>
              <a:buNone/>
            </a:pPr>
            <a:r>
              <a:rPr lang="es-MX" sz="2000" smtClean="0">
                <a:solidFill>
                  <a:schemeClr val="bg2"/>
                </a:solidFill>
              </a:rPr>
              <a:t>de luz (vela, antorcha,</a:t>
            </a:r>
          </a:p>
          <a:p>
            <a:pPr eaLnBrk="1" hangingPunct="1">
              <a:lnSpc>
                <a:spcPct val="90000"/>
              </a:lnSpc>
              <a:buFontTx/>
              <a:buNone/>
            </a:pPr>
            <a:r>
              <a:rPr lang="es-MX" sz="2000" smtClean="0">
                <a:solidFill>
                  <a:schemeClr val="bg2"/>
                </a:solidFill>
              </a:rPr>
              <a:t>bombilla…) que crea</a:t>
            </a:r>
          </a:p>
          <a:p>
            <a:pPr eaLnBrk="1" hangingPunct="1">
              <a:lnSpc>
                <a:spcPct val="90000"/>
              </a:lnSpc>
              <a:buFontTx/>
              <a:buNone/>
            </a:pPr>
            <a:r>
              <a:rPr lang="es-MX" sz="2000" smtClean="0">
                <a:solidFill>
                  <a:schemeClr val="bg2"/>
                </a:solidFill>
              </a:rPr>
              <a:t>una composición </a:t>
            </a:r>
          </a:p>
          <a:p>
            <a:pPr eaLnBrk="1" hangingPunct="1">
              <a:lnSpc>
                <a:spcPct val="90000"/>
              </a:lnSpc>
              <a:buFontTx/>
              <a:buNone/>
            </a:pPr>
            <a:r>
              <a:rPr lang="es-MX" sz="2000" smtClean="0">
                <a:solidFill>
                  <a:schemeClr val="bg2"/>
                </a:solidFill>
              </a:rPr>
              <a:t>claroscurista</a:t>
            </a:r>
          </a:p>
          <a:p>
            <a:pPr eaLnBrk="1" hangingPunct="1">
              <a:lnSpc>
                <a:spcPct val="90000"/>
              </a:lnSpc>
              <a:buFontTx/>
              <a:buNone/>
            </a:pPr>
            <a:r>
              <a:rPr lang="es-MX" sz="2000" smtClean="0">
                <a:solidFill>
                  <a:schemeClr val="bg2"/>
                </a:solidFill>
              </a:rPr>
              <a:t>lógica.</a:t>
            </a:r>
            <a:endParaRPr lang="es-ES" sz="2000" smtClean="0">
              <a:solidFill>
                <a:schemeClr val="bg2"/>
              </a:solidFill>
            </a:endParaRPr>
          </a:p>
        </p:txBody>
      </p:sp>
      <p:pic>
        <p:nvPicPr>
          <p:cNvPr id="99332" name="Picture 5" descr="San Sebastián curado por Irene"/>
          <p:cNvPicPr>
            <a:picLocks noChangeAspect="1" noChangeArrowheads="1"/>
          </p:cNvPicPr>
          <p:nvPr/>
        </p:nvPicPr>
        <p:blipFill>
          <a:blip r:embed="rId2" cstate="print"/>
          <a:srcRect/>
          <a:stretch>
            <a:fillRect/>
          </a:stretch>
        </p:blipFill>
        <p:spPr bwMode="auto">
          <a:xfrm>
            <a:off x="2987675" y="2133600"/>
            <a:ext cx="5892800" cy="4403725"/>
          </a:xfrm>
          <a:prstGeom prst="rect">
            <a:avLst/>
          </a:prstGeom>
          <a:noFill/>
          <a:ln w="76200">
            <a:solidFill>
              <a:srgbClr val="FF3300"/>
            </a:solidFill>
            <a:miter lim="800000"/>
            <a:headEnd/>
            <a:tailEnd/>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179388"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00355" name="Rectangle 3"/>
          <p:cNvSpPr>
            <a:spLocks noGrp="1" noChangeArrowheads="1"/>
          </p:cNvSpPr>
          <p:nvPr>
            <p:ph type="body" idx="1"/>
          </p:nvPr>
        </p:nvSpPr>
        <p:spPr>
          <a:xfrm>
            <a:off x="323850" y="1412875"/>
            <a:ext cx="8229600" cy="4525963"/>
          </a:xfrm>
          <a:ln w="76200">
            <a:solidFill>
              <a:srgbClr val="FF3300"/>
            </a:solidFill>
          </a:ln>
        </p:spPr>
        <p:txBody>
          <a:bodyPr/>
          <a:lstStyle/>
          <a:p>
            <a:pPr eaLnBrk="1" hangingPunct="1">
              <a:buFontTx/>
              <a:buNone/>
            </a:pPr>
            <a:r>
              <a:rPr lang="es-MX" sz="2000" b="1" smtClean="0">
                <a:solidFill>
                  <a:srgbClr val="FF3300"/>
                </a:solidFill>
              </a:rPr>
              <a:t>Luz iluminante focal intangible</a:t>
            </a:r>
            <a:endParaRPr lang="es-MX" sz="2000" smtClean="0">
              <a:solidFill>
                <a:srgbClr val="FF3300"/>
              </a:solidFill>
            </a:endParaRPr>
          </a:p>
          <a:p>
            <a:pPr eaLnBrk="1" hangingPunct="1">
              <a:buFontTx/>
              <a:buNone/>
            </a:pPr>
            <a:r>
              <a:rPr lang="es-MX" sz="1800" smtClean="0">
                <a:solidFill>
                  <a:schemeClr val="bg2"/>
                </a:solidFill>
              </a:rPr>
              <a:t>Caravaggio,</a:t>
            </a:r>
          </a:p>
          <a:p>
            <a:pPr eaLnBrk="1" hangingPunct="1">
              <a:buFontTx/>
              <a:buNone/>
            </a:pPr>
            <a:r>
              <a:rPr lang="es-MX" sz="1800" smtClean="0">
                <a:solidFill>
                  <a:schemeClr val="bg2"/>
                </a:solidFill>
              </a:rPr>
              <a:t>Conversión de San Pablo</a:t>
            </a:r>
          </a:p>
          <a:p>
            <a:pPr eaLnBrk="1" hangingPunct="1">
              <a:buFontTx/>
              <a:buNone/>
            </a:pPr>
            <a:r>
              <a:rPr lang="es-MX" sz="1800" smtClean="0">
                <a:solidFill>
                  <a:schemeClr val="bg2"/>
                </a:solidFill>
              </a:rPr>
              <a:t>1600-01.</a:t>
            </a:r>
          </a:p>
          <a:p>
            <a:pPr eaLnBrk="1" hangingPunct="1">
              <a:buFontTx/>
              <a:buNone/>
            </a:pPr>
            <a:r>
              <a:rPr lang="es-MX" sz="2000" smtClean="0">
                <a:solidFill>
                  <a:schemeClr val="bg2"/>
                </a:solidFill>
              </a:rPr>
              <a:t>Usa una luz artificial</a:t>
            </a:r>
          </a:p>
          <a:p>
            <a:pPr eaLnBrk="1" hangingPunct="1">
              <a:buFontTx/>
              <a:buNone/>
            </a:pPr>
            <a:r>
              <a:rPr lang="es-MX" sz="2000" smtClean="0">
                <a:solidFill>
                  <a:schemeClr val="bg2"/>
                </a:solidFill>
              </a:rPr>
              <a:t>externa que ilumina</a:t>
            </a:r>
          </a:p>
          <a:p>
            <a:pPr eaLnBrk="1" hangingPunct="1">
              <a:buFontTx/>
              <a:buNone/>
            </a:pPr>
            <a:r>
              <a:rPr lang="es-MX" sz="2000" smtClean="0">
                <a:solidFill>
                  <a:schemeClr val="bg2"/>
                </a:solidFill>
              </a:rPr>
              <a:t>de manera recta una</a:t>
            </a:r>
          </a:p>
          <a:p>
            <a:pPr eaLnBrk="1" hangingPunct="1">
              <a:buFontTx/>
              <a:buNone/>
            </a:pPr>
            <a:r>
              <a:rPr lang="es-MX" sz="2000" smtClean="0">
                <a:solidFill>
                  <a:schemeClr val="bg2"/>
                </a:solidFill>
              </a:rPr>
              <a:t>parte de la </a:t>
            </a:r>
          </a:p>
          <a:p>
            <a:pPr eaLnBrk="1" hangingPunct="1">
              <a:buFontTx/>
              <a:buNone/>
            </a:pPr>
            <a:r>
              <a:rPr lang="es-MX" sz="2000" smtClean="0">
                <a:solidFill>
                  <a:schemeClr val="bg2"/>
                </a:solidFill>
              </a:rPr>
              <a:t>composición.</a:t>
            </a:r>
          </a:p>
          <a:p>
            <a:pPr eaLnBrk="1" hangingPunct="1">
              <a:buFontTx/>
              <a:buNone/>
            </a:pPr>
            <a:endParaRPr lang="es-ES" sz="2000" smtClean="0">
              <a:solidFill>
                <a:schemeClr val="bg2"/>
              </a:solidFill>
            </a:endParaRPr>
          </a:p>
        </p:txBody>
      </p:sp>
      <p:pic>
        <p:nvPicPr>
          <p:cNvPr id="100356" name="Picture 5" descr="Conversión de San Pablo"/>
          <p:cNvPicPr>
            <a:picLocks noChangeAspect="1" noChangeArrowheads="1"/>
          </p:cNvPicPr>
          <p:nvPr/>
        </p:nvPicPr>
        <p:blipFill>
          <a:blip r:embed="rId2" cstate="print"/>
          <a:srcRect/>
          <a:stretch>
            <a:fillRect/>
          </a:stretch>
        </p:blipFill>
        <p:spPr bwMode="auto">
          <a:xfrm>
            <a:off x="4427538" y="1268413"/>
            <a:ext cx="3859212" cy="5111750"/>
          </a:xfrm>
          <a:prstGeom prst="rect">
            <a:avLst/>
          </a:prstGeom>
          <a:noFill/>
          <a:ln w="76200">
            <a:solidFill>
              <a:srgbClr val="FF3300"/>
            </a:solidFill>
            <a:miter lim="800000"/>
            <a:headEnd/>
            <a:tailEnd/>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179388"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01379" name="Rectangle 3"/>
          <p:cNvSpPr>
            <a:spLocks noGrp="1" noChangeArrowheads="1"/>
          </p:cNvSpPr>
          <p:nvPr>
            <p:ph type="body" idx="1"/>
          </p:nvPr>
        </p:nvSpPr>
        <p:spPr>
          <a:xfrm>
            <a:off x="323850" y="1412875"/>
            <a:ext cx="8229600" cy="4525963"/>
          </a:xfrm>
          <a:ln w="76200">
            <a:solidFill>
              <a:srgbClr val="FF3300"/>
            </a:solidFill>
          </a:ln>
        </p:spPr>
        <p:txBody>
          <a:bodyPr/>
          <a:lstStyle/>
          <a:p>
            <a:pPr eaLnBrk="1" hangingPunct="1">
              <a:buFontTx/>
              <a:buNone/>
            </a:pPr>
            <a:r>
              <a:rPr lang="es-MX" sz="2000" b="1" smtClean="0">
                <a:solidFill>
                  <a:srgbClr val="FF3300"/>
                </a:solidFill>
              </a:rPr>
              <a:t>Luz iluminante difusa</a:t>
            </a:r>
            <a:endParaRPr lang="es-MX" sz="2000" smtClean="0">
              <a:solidFill>
                <a:srgbClr val="FF3300"/>
              </a:solidFill>
            </a:endParaRPr>
          </a:p>
          <a:p>
            <a:pPr eaLnBrk="1" hangingPunct="1">
              <a:buFontTx/>
              <a:buNone/>
            </a:pPr>
            <a:r>
              <a:rPr lang="es-ES" sz="1800" b="1" smtClean="0">
                <a:solidFill>
                  <a:schemeClr val="bg2"/>
                </a:solidFill>
              </a:rPr>
              <a:t>El sfumato: La Gioconda</a:t>
            </a:r>
            <a:r>
              <a:rPr lang="es-ES" smtClean="0"/>
              <a:t> </a:t>
            </a:r>
            <a:endParaRPr lang="es-MX" sz="2000" smtClean="0">
              <a:solidFill>
                <a:schemeClr val="bg2"/>
              </a:solidFill>
            </a:endParaRPr>
          </a:p>
          <a:p>
            <a:pPr eaLnBrk="1" hangingPunct="1">
              <a:buFontTx/>
              <a:buNone/>
            </a:pPr>
            <a:r>
              <a:rPr lang="es-MX" sz="2000" smtClean="0">
                <a:solidFill>
                  <a:schemeClr val="bg2"/>
                </a:solidFill>
              </a:rPr>
              <a:t>Inconcretiza los</a:t>
            </a:r>
          </a:p>
          <a:p>
            <a:pPr eaLnBrk="1" hangingPunct="1">
              <a:buFontTx/>
              <a:buNone/>
            </a:pPr>
            <a:r>
              <a:rPr lang="es-MX" sz="2000" smtClean="0">
                <a:solidFill>
                  <a:schemeClr val="bg2"/>
                </a:solidFill>
              </a:rPr>
              <a:t>contornos de los</a:t>
            </a:r>
          </a:p>
          <a:p>
            <a:pPr eaLnBrk="1" hangingPunct="1">
              <a:buFontTx/>
              <a:buNone/>
            </a:pPr>
            <a:r>
              <a:rPr lang="es-MX" sz="2000" smtClean="0">
                <a:solidFill>
                  <a:schemeClr val="bg2"/>
                </a:solidFill>
              </a:rPr>
              <a:t>objetos creando </a:t>
            </a:r>
          </a:p>
          <a:p>
            <a:pPr eaLnBrk="1" hangingPunct="1">
              <a:buFontTx/>
              <a:buNone/>
            </a:pPr>
            <a:r>
              <a:rPr lang="es-MX" sz="2000" smtClean="0">
                <a:solidFill>
                  <a:schemeClr val="bg2"/>
                </a:solidFill>
              </a:rPr>
              <a:t>una atmósfera </a:t>
            </a:r>
          </a:p>
          <a:p>
            <a:pPr eaLnBrk="1" hangingPunct="1">
              <a:buFontTx/>
              <a:buNone/>
            </a:pPr>
            <a:r>
              <a:rPr lang="es-MX" sz="2000" smtClean="0">
                <a:solidFill>
                  <a:schemeClr val="bg2"/>
                </a:solidFill>
              </a:rPr>
              <a:t>irreal.</a:t>
            </a:r>
          </a:p>
          <a:p>
            <a:pPr eaLnBrk="1" hangingPunct="1">
              <a:buFontTx/>
              <a:buNone/>
            </a:pPr>
            <a:r>
              <a:rPr lang="es-MX" sz="2000" smtClean="0">
                <a:solidFill>
                  <a:schemeClr val="bg2"/>
                </a:solidFill>
              </a:rPr>
              <a:t>el “sfumato” </a:t>
            </a:r>
          </a:p>
          <a:p>
            <a:pPr eaLnBrk="1" hangingPunct="1">
              <a:buFontTx/>
              <a:buNone/>
            </a:pPr>
            <a:r>
              <a:rPr lang="es-MX" sz="2000" smtClean="0">
                <a:solidFill>
                  <a:schemeClr val="bg2"/>
                </a:solidFill>
              </a:rPr>
              <a:t>leonardesco.</a:t>
            </a:r>
          </a:p>
        </p:txBody>
      </p:sp>
      <p:pic>
        <p:nvPicPr>
          <p:cNvPr id="101380" name="Picture 6" descr="0047_perspectiva_gioconda_03"/>
          <p:cNvPicPr>
            <a:picLocks noChangeAspect="1" noChangeArrowheads="1"/>
          </p:cNvPicPr>
          <p:nvPr/>
        </p:nvPicPr>
        <p:blipFill>
          <a:blip r:embed="rId2" cstate="print"/>
          <a:srcRect/>
          <a:stretch>
            <a:fillRect/>
          </a:stretch>
        </p:blipFill>
        <p:spPr bwMode="auto">
          <a:xfrm>
            <a:off x="4549775" y="765175"/>
            <a:ext cx="3702050" cy="5653088"/>
          </a:xfrm>
          <a:prstGeom prst="rect">
            <a:avLst/>
          </a:prstGeom>
          <a:noFill/>
          <a:ln w="76200">
            <a:solidFill>
              <a:srgbClr val="FF5050"/>
            </a:solidFill>
            <a:miter lim="800000"/>
            <a:headEnd/>
            <a:tailEnd/>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179388" y="188913"/>
            <a:ext cx="8229600" cy="1143000"/>
          </a:xfrm>
        </p:spPr>
        <p:txBody>
          <a:bodyPr/>
          <a:lstStyle/>
          <a:p>
            <a:pPr algn="l" eaLnBrk="1" hangingPunct="1"/>
            <a:r>
              <a:rPr lang="es-MX" sz="1800" smtClean="0">
                <a:solidFill>
                  <a:schemeClr val="bg2"/>
                </a:solidFill>
              </a:rPr>
              <a:t>SEGUNDA UNIDAD LAS ARTES PLÁSTICAS</a:t>
            </a:r>
            <a:br>
              <a:rPr lang="es-MX" sz="1800" smtClean="0">
                <a:solidFill>
                  <a:schemeClr val="bg2"/>
                </a:solidFill>
              </a:rPr>
            </a:br>
            <a:r>
              <a:rPr lang="es-MX" sz="1800" smtClean="0">
                <a:solidFill>
                  <a:schemeClr val="bg2"/>
                </a:solidFill>
              </a:rPr>
              <a:t>Tema 3 </a:t>
            </a:r>
            <a:r>
              <a:rPr lang="es-MX" sz="1800" b="1" smtClean="0">
                <a:solidFill>
                  <a:schemeClr val="bg2"/>
                </a:solidFill>
              </a:rPr>
              <a:t>La Pintura</a:t>
            </a:r>
            <a:br>
              <a:rPr lang="es-MX" sz="1800" b="1" smtClean="0">
                <a:solidFill>
                  <a:schemeClr val="bg2"/>
                </a:solidFill>
              </a:rPr>
            </a:br>
            <a:r>
              <a:rPr lang="es-MX" sz="1800" b="1" smtClean="0">
                <a:solidFill>
                  <a:schemeClr val="bg2"/>
                </a:solidFill>
              </a:rPr>
              <a:t>La estructura de la obra</a:t>
            </a:r>
            <a:endParaRPr lang="es-ES" sz="1800" b="1" smtClean="0">
              <a:solidFill>
                <a:schemeClr val="bg2"/>
              </a:solidFill>
            </a:endParaRPr>
          </a:p>
        </p:txBody>
      </p:sp>
      <p:sp>
        <p:nvSpPr>
          <p:cNvPr id="102403" name="Rectangle 3"/>
          <p:cNvSpPr>
            <a:spLocks noGrp="1" noChangeArrowheads="1"/>
          </p:cNvSpPr>
          <p:nvPr>
            <p:ph type="body" idx="1"/>
          </p:nvPr>
        </p:nvSpPr>
        <p:spPr>
          <a:xfrm>
            <a:off x="323850" y="1412875"/>
            <a:ext cx="8229600" cy="4525963"/>
          </a:xfrm>
          <a:ln w="76200">
            <a:solidFill>
              <a:srgbClr val="FF3300"/>
            </a:solidFill>
          </a:ln>
        </p:spPr>
        <p:txBody>
          <a:bodyPr/>
          <a:lstStyle/>
          <a:p>
            <a:pPr eaLnBrk="1" hangingPunct="1">
              <a:buFontTx/>
              <a:buNone/>
            </a:pPr>
            <a:r>
              <a:rPr lang="es-MX" sz="2000" b="1" smtClean="0">
                <a:solidFill>
                  <a:srgbClr val="FF3300"/>
                </a:solidFill>
              </a:rPr>
              <a:t>Luz iluminante real</a:t>
            </a:r>
            <a:endParaRPr lang="es-MX" sz="2000" smtClean="0">
              <a:solidFill>
                <a:srgbClr val="FF3300"/>
              </a:solidFill>
            </a:endParaRPr>
          </a:p>
          <a:p>
            <a:pPr eaLnBrk="1" hangingPunct="1">
              <a:buFontTx/>
              <a:buNone/>
            </a:pPr>
            <a:r>
              <a:rPr lang="es-ES" sz="1600" b="1" smtClean="0">
                <a:solidFill>
                  <a:schemeClr val="bg2"/>
                </a:solidFill>
              </a:rPr>
              <a:t>Luz real:</a:t>
            </a:r>
          </a:p>
          <a:p>
            <a:pPr eaLnBrk="1" hangingPunct="1">
              <a:buFontTx/>
              <a:buNone/>
            </a:pPr>
            <a:r>
              <a:rPr lang="es-MX" sz="1600" b="1" smtClean="0">
                <a:solidFill>
                  <a:schemeClr val="bg2"/>
                </a:solidFill>
              </a:rPr>
              <a:t>Claude Lorrain, </a:t>
            </a:r>
          </a:p>
          <a:p>
            <a:pPr eaLnBrk="1" hangingPunct="1">
              <a:buFontTx/>
              <a:buNone/>
            </a:pPr>
            <a:r>
              <a:rPr lang="es-MX" sz="1600" b="1" smtClean="0">
                <a:solidFill>
                  <a:schemeClr val="bg2"/>
                </a:solidFill>
              </a:rPr>
              <a:t>Vista de campo Vaccino, </a:t>
            </a:r>
          </a:p>
          <a:p>
            <a:pPr eaLnBrk="1" hangingPunct="1">
              <a:buFontTx/>
              <a:buNone/>
            </a:pPr>
            <a:r>
              <a:rPr lang="es-MX" sz="1600" b="1" smtClean="0">
                <a:solidFill>
                  <a:schemeClr val="bg2"/>
                </a:solidFill>
              </a:rPr>
              <a:t>En Roma.</a:t>
            </a:r>
          </a:p>
          <a:p>
            <a:pPr eaLnBrk="1" hangingPunct="1">
              <a:buFontTx/>
              <a:buNone/>
            </a:pPr>
            <a:endParaRPr lang="es-MX" sz="1600" b="1" smtClean="0">
              <a:solidFill>
                <a:schemeClr val="bg2"/>
              </a:solidFill>
            </a:endParaRPr>
          </a:p>
          <a:p>
            <a:pPr eaLnBrk="1" hangingPunct="1">
              <a:buFontTx/>
              <a:buNone/>
            </a:pPr>
            <a:r>
              <a:rPr lang="es-MX" sz="1800" b="1" smtClean="0">
                <a:solidFill>
                  <a:schemeClr val="bg2"/>
                </a:solidFill>
              </a:rPr>
              <a:t>Verdadero sueño </a:t>
            </a:r>
          </a:p>
          <a:p>
            <a:pPr eaLnBrk="1" hangingPunct="1">
              <a:buFontTx/>
              <a:buNone/>
            </a:pPr>
            <a:r>
              <a:rPr lang="es-MX" sz="1800" b="1" smtClean="0">
                <a:solidFill>
                  <a:schemeClr val="bg2"/>
                </a:solidFill>
              </a:rPr>
              <a:t>imposible del pintor,</a:t>
            </a:r>
          </a:p>
          <a:p>
            <a:pPr eaLnBrk="1" hangingPunct="1">
              <a:buFontTx/>
              <a:buNone/>
            </a:pPr>
            <a:r>
              <a:rPr lang="es-MX" sz="1800" b="1" smtClean="0">
                <a:solidFill>
                  <a:schemeClr val="bg2"/>
                </a:solidFill>
              </a:rPr>
              <a:t>ha sido buscada por</a:t>
            </a:r>
          </a:p>
          <a:p>
            <a:pPr eaLnBrk="1" hangingPunct="1">
              <a:buFontTx/>
              <a:buNone/>
            </a:pPr>
            <a:r>
              <a:rPr lang="es-MX" sz="1800" b="1" smtClean="0">
                <a:solidFill>
                  <a:schemeClr val="bg2"/>
                </a:solidFill>
              </a:rPr>
              <a:t>distintas escuelas y/o</a:t>
            </a:r>
          </a:p>
          <a:p>
            <a:pPr eaLnBrk="1" hangingPunct="1">
              <a:buFontTx/>
              <a:buNone/>
            </a:pPr>
            <a:r>
              <a:rPr lang="es-MX" sz="1800" b="1" smtClean="0">
                <a:solidFill>
                  <a:schemeClr val="bg2"/>
                </a:solidFill>
              </a:rPr>
              <a:t>estilos.</a:t>
            </a:r>
          </a:p>
          <a:p>
            <a:pPr eaLnBrk="1" hangingPunct="1">
              <a:buFontTx/>
              <a:buNone/>
            </a:pPr>
            <a:endParaRPr lang="es-MX" sz="2000" smtClean="0">
              <a:solidFill>
                <a:schemeClr val="bg2"/>
              </a:solidFill>
            </a:endParaRPr>
          </a:p>
        </p:txBody>
      </p:sp>
      <p:pic>
        <p:nvPicPr>
          <p:cNvPr id="102404" name="Picture 6" descr="793px-Claude_Lorrain_004"/>
          <p:cNvPicPr>
            <a:picLocks noChangeAspect="1" noChangeArrowheads="1"/>
          </p:cNvPicPr>
          <p:nvPr/>
        </p:nvPicPr>
        <p:blipFill>
          <a:blip r:embed="rId2" cstate="print"/>
          <a:srcRect/>
          <a:stretch>
            <a:fillRect/>
          </a:stretch>
        </p:blipFill>
        <p:spPr bwMode="auto">
          <a:xfrm>
            <a:off x="3132138" y="1052513"/>
            <a:ext cx="5826125" cy="4397375"/>
          </a:xfrm>
          <a:prstGeom prst="rect">
            <a:avLst/>
          </a:prstGeom>
          <a:noFill/>
          <a:ln w="76200">
            <a:solidFill>
              <a:srgbClr val="FF0000"/>
            </a:solidFill>
            <a:miter lim="800000"/>
            <a:headEnd/>
            <a:tailEnd/>
          </a:ln>
        </p:spPr>
      </p:pic>
    </p:spTree>
  </p:cSld>
  <p:clrMapOvr>
    <a:masterClrMapping/>
  </p:clrMapOvr>
</p:sld>
</file>

<file path=ppt/theme/theme1.xml><?xml version="1.0" encoding="utf-8"?>
<a:theme xmlns:a="http://schemas.openxmlformats.org/drawingml/2006/main" name="Diseño predeterminado">
  <a:themeElements>
    <a:clrScheme name="Diseño predeterminado 14">
      <a:dk1>
        <a:srgbClr val="003366"/>
      </a:dk1>
      <a:lt1>
        <a:srgbClr val="FFFFFF"/>
      </a:lt1>
      <a:dk2>
        <a:srgbClr val="FFFF99"/>
      </a:dk2>
      <a:lt2>
        <a:srgbClr val="CCFFFF"/>
      </a:lt2>
      <a:accent1>
        <a:srgbClr val="3366CC"/>
      </a:accent1>
      <a:accent2>
        <a:srgbClr val="00B000"/>
      </a:accent2>
      <a:accent3>
        <a:srgbClr val="FFFFCA"/>
      </a:accent3>
      <a:accent4>
        <a:srgbClr val="DADADA"/>
      </a:accent4>
      <a:accent5>
        <a:srgbClr val="ADB8E2"/>
      </a:accent5>
      <a:accent6>
        <a:srgbClr val="009F00"/>
      </a:accent6>
      <a:hlink>
        <a:srgbClr val="EAFD35"/>
      </a:hlink>
      <a:folHlink>
        <a:srgbClr val="FFE701"/>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iseño predeterminado 13">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EAFD35"/>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14">
        <a:dk1>
          <a:srgbClr val="003366"/>
        </a:dk1>
        <a:lt1>
          <a:srgbClr val="FFFFFF"/>
        </a:lt1>
        <a:dk2>
          <a:srgbClr val="FFFF99"/>
        </a:dk2>
        <a:lt2>
          <a:srgbClr val="CCFFFF"/>
        </a:lt2>
        <a:accent1>
          <a:srgbClr val="3366CC"/>
        </a:accent1>
        <a:accent2>
          <a:srgbClr val="00B000"/>
        </a:accent2>
        <a:accent3>
          <a:srgbClr val="FFFFCA"/>
        </a:accent3>
        <a:accent4>
          <a:srgbClr val="DADADA"/>
        </a:accent4>
        <a:accent5>
          <a:srgbClr val="ADB8E2"/>
        </a:accent5>
        <a:accent6>
          <a:srgbClr val="009F00"/>
        </a:accent6>
        <a:hlink>
          <a:srgbClr val="EAFD35"/>
        </a:hlink>
        <a:folHlink>
          <a:srgbClr val="FFE701"/>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4669</TotalTime>
  <Words>4078</Words>
  <Application>Microsoft Office PowerPoint</Application>
  <PresentationFormat>Presentación en pantalla (4:3)</PresentationFormat>
  <Paragraphs>698</Paragraphs>
  <Slides>114</Slides>
  <Notes>3</Notes>
  <HiddenSlides>0</HiddenSlides>
  <MMClips>0</MMClips>
  <ScaleCrop>false</ScaleCrop>
  <HeadingPairs>
    <vt:vector size="6" baseType="variant">
      <vt:variant>
        <vt:lpstr>Fuentes usadas</vt:lpstr>
      </vt:variant>
      <vt:variant>
        <vt:i4>1</vt:i4>
      </vt:variant>
      <vt:variant>
        <vt:lpstr>Tema</vt:lpstr>
      </vt:variant>
      <vt:variant>
        <vt:i4>1</vt:i4>
      </vt:variant>
      <vt:variant>
        <vt:lpstr>Títulos de diapositiva</vt:lpstr>
      </vt:variant>
      <vt:variant>
        <vt:i4>114</vt:i4>
      </vt:variant>
    </vt:vector>
  </HeadingPairs>
  <TitlesOfParts>
    <vt:vector size="116" baseType="lpstr">
      <vt:lpstr>Arial</vt:lpstr>
      <vt:lpstr>Diseño predeterminado</vt:lpstr>
      <vt:lpstr>Diapositiva 1</vt:lpstr>
      <vt:lpstr>Diapositiva 2</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El Mundo Onirico </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SEGUNDA UNIDAD LAS ARTES PLÁSTICAS Tema 3 La Pintura La estructura de la obra</vt:lpstr>
      <vt:lpstr>Las artes plásticas</vt:lpstr>
      <vt:lpstr>El retrato</vt:lpstr>
      <vt:lpstr>La Pintura</vt:lpstr>
    </vt:vector>
  </TitlesOfParts>
  <Company>Sony Electronics,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Bety</dc:creator>
  <cp:lastModifiedBy>user</cp:lastModifiedBy>
  <cp:revision>277</cp:revision>
  <dcterms:created xsi:type="dcterms:W3CDTF">2010-01-17T19:10:07Z</dcterms:created>
  <dcterms:modified xsi:type="dcterms:W3CDTF">2012-02-26T22:25:36Z</dcterms:modified>
</cp:coreProperties>
</file>